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89" r:id="rId11"/>
    <p:sldId id="291" r:id="rId12"/>
    <p:sldId id="29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3" r:id="rId33"/>
    <p:sldId id="284" r:id="rId34"/>
    <p:sldId id="285" r:id="rId35"/>
    <p:sldId id="288" r:id="rId36"/>
  </p:sldIdLst>
  <p:sldSz cx="12192000" cy="6858000"/>
  <p:notesSz cx="6858000" cy="12192000"/>
  <p:embeddedFontLs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等线" panose="02010600030101010101" charset="-122"/>
      <p:regular r:id="rId4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1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1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10" Type="http://schemas.openxmlformats.org/officeDocument/2006/relationships/tags" Target="../tags/tag2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1.png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image" Target="../media/image13.png"/><Relationship Id="rId2" Type="http://schemas.openxmlformats.org/officeDocument/2006/relationships/tags" Target="../tags/tag38.xml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3" Type="http://schemas.openxmlformats.org/officeDocument/2006/relationships/notesSlide" Target="../notesSlides/notesSlide26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tags" Target="../tags/tag47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1055159" y="4441275"/>
            <a:ext cx="10081683" cy="0"/>
          </a:xfrm>
          <a:prstGeom prst="line">
            <a:avLst/>
          </a:prstGeom>
          <a:noFill/>
          <a:ln w="6350">
            <a:solidFill>
              <a:srgbClr val="724231"/>
            </a:solidFill>
            <a:prstDash val="solid"/>
            <a:headEnd type="none"/>
            <a:tailEnd type="none"/>
          </a:ln>
        </p:spPr>
      </p:sp>
      <p:sp>
        <p:nvSpPr>
          <p:cNvPr id="4" name="Text 1"/>
          <p:cNvSpPr/>
          <p:nvPr/>
        </p:nvSpPr>
        <p:spPr>
          <a:xfrm>
            <a:off x="873125" y="2005330"/>
            <a:ext cx="10446385" cy="183324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食光荐客β冲刺全景汇报</a:t>
            </a:r>
            <a:endParaRPr lang="en-US" sz="6600" b="1" dirty="0">
              <a:solidFill>
                <a:srgbClr val="000000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700395" y="5815965"/>
            <a:ext cx="3074670" cy="30734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汇报时间：2025/12/02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537585" y="5815330"/>
            <a:ext cx="2366010" cy="30797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汇报人：</a:t>
            </a:r>
            <a:r>
              <a:rPr lang="zh-CN" altLang="en-US" sz="1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报备契约队</a:t>
            </a:r>
            <a:endParaRPr lang="zh-CN" altLang="en-US" sz="1600" dirty="0">
              <a:solidFill>
                <a:srgbClr val="000000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9029d82d6a3440e3fd3c0a5d779944f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9280" y="1365250"/>
            <a:ext cx="8128000" cy="50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68750" y="287655"/>
            <a:ext cx="3431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/>
              <a:t>管理端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70.png"/>
          <p:cNvPicPr>
            <a:picLocks noChangeAspect="1"/>
          </p:cNvPicPr>
          <p:nvPr/>
        </p:nvPicPr>
        <p:blipFill>
          <a:blip r:embed="rId1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315"/>
            <a:ext cx="12192000" cy="62071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67305" y="574675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三端差异化登录与权限</a:t>
            </a:r>
            <a:endParaRPr lang="en-US" sz="1600" dirty="0"/>
          </a:p>
        </p:txBody>
      </p:sp>
      <p:sp>
        <p:nvSpPr>
          <p:cNvPr id="5" name="Text 1"/>
          <p:cNvSpPr/>
          <p:nvPr>
            <p:custDataLst>
              <p:tags r:id="rId3"/>
            </p:custDataLst>
          </p:nvPr>
        </p:nvSpPr>
        <p:spPr>
          <a:xfrm>
            <a:off x="408305" y="1821815"/>
            <a:ext cx="2515235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学生端登录</a:t>
            </a:r>
            <a:endParaRPr lang="en-US" sz="1600" dirty="0"/>
          </a:p>
        </p:txBody>
      </p:sp>
      <p:sp>
        <p:nvSpPr>
          <p:cNvPr id="6" name="Text 2"/>
          <p:cNvSpPr/>
          <p:nvPr>
            <p:custDataLst>
              <p:tags r:id="rId4"/>
            </p:custDataLst>
          </p:nvPr>
        </p:nvSpPr>
        <p:spPr>
          <a:xfrm>
            <a:off x="461645" y="2522855"/>
            <a:ext cx="2461895" cy="2726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学生端采用微信授权登录，结合学号绑定，确保身份验证的便捷性和安全性，同时提供校园身份校验入口，保障用户信息的准确性。</a:t>
            </a:r>
            <a:endParaRPr lang="en-US" sz="1600" dirty="0"/>
          </a:p>
        </p:txBody>
      </p:sp>
      <p:sp>
        <p:nvSpPr>
          <p:cNvPr id="7" name="Text 3"/>
          <p:cNvSpPr/>
          <p:nvPr>
            <p:custDataLst>
              <p:tags r:id="rId5"/>
            </p:custDataLst>
          </p:nvPr>
        </p:nvSpPr>
        <p:spPr>
          <a:xfrm>
            <a:off x="3340100" y="1766570"/>
            <a:ext cx="2515235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商家端登录</a:t>
            </a:r>
            <a:endParaRPr lang="en-US" sz="1600" dirty="0"/>
          </a:p>
        </p:txBody>
      </p:sp>
      <p:sp>
        <p:nvSpPr>
          <p:cNvPr id="8" name="Text 4"/>
          <p:cNvSpPr/>
          <p:nvPr>
            <p:custDataLst>
              <p:tags r:id="rId6"/>
            </p:custDataLst>
          </p:nvPr>
        </p:nvSpPr>
        <p:spPr>
          <a:xfrm>
            <a:off x="3407410" y="2431415"/>
            <a:ext cx="2461895" cy="2726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商家端采用账号加验证码登录方式，设置图形验证码和密码强度提示，有效防止暴力破解，保障商家账户安全。</a:t>
            </a:r>
            <a:endParaRPr lang="en-US" sz="1600" dirty="0"/>
          </a:p>
        </p:txBody>
      </p:sp>
      <p:sp>
        <p:nvSpPr>
          <p:cNvPr id="9" name="Text 5"/>
          <p:cNvSpPr/>
          <p:nvPr>
            <p:custDataLst>
              <p:tags r:id="rId7"/>
            </p:custDataLst>
          </p:nvPr>
        </p:nvSpPr>
        <p:spPr>
          <a:xfrm>
            <a:off x="6285865" y="1774825"/>
            <a:ext cx="2515235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管理端登录</a:t>
            </a:r>
            <a:endParaRPr lang="en-US" sz="1600" dirty="0"/>
          </a:p>
        </p:txBody>
      </p:sp>
      <p:sp>
        <p:nvSpPr>
          <p:cNvPr id="10" name="Text 6"/>
          <p:cNvSpPr/>
          <p:nvPr>
            <p:custDataLst>
              <p:tags r:id="rId8"/>
            </p:custDataLst>
          </p:nvPr>
        </p:nvSpPr>
        <p:spPr>
          <a:xfrm>
            <a:off x="6353175" y="2431415"/>
            <a:ext cx="2461895" cy="2726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管理端采用高安全登录方式，包括IP白名单校验和部门验证码输入框，对陌生IP进行限制登录，确保管理操作的安全性。</a:t>
            </a:r>
            <a:endParaRPr lang="en-US" sz="1600" dirty="0"/>
          </a:p>
        </p:txBody>
      </p:sp>
      <p:sp>
        <p:nvSpPr>
          <p:cNvPr id="11" name="Text 7"/>
          <p:cNvSpPr/>
          <p:nvPr>
            <p:custDataLst>
              <p:tags r:id="rId9"/>
            </p:custDataLst>
          </p:nvPr>
        </p:nvSpPr>
        <p:spPr>
          <a:xfrm>
            <a:off x="9217660" y="1766570"/>
            <a:ext cx="2515235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统一权限校验</a:t>
            </a:r>
            <a:endParaRPr lang="en-US" sz="1600" dirty="0"/>
          </a:p>
        </p:txBody>
      </p:sp>
      <p:sp>
        <p:nvSpPr>
          <p:cNvPr id="12" name="Text 8"/>
          <p:cNvSpPr/>
          <p:nvPr>
            <p:custDataLst>
              <p:tags r:id="rId10"/>
            </p:custDataLst>
          </p:nvPr>
        </p:nvSpPr>
        <p:spPr>
          <a:xfrm>
            <a:off x="9298940" y="2431415"/>
            <a:ext cx="2461895" cy="2726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通过JWT令牌实现三端统一权限校验，一次校验即可在多个接口复用，彻底解决了α阶段越权访问的隐患，提升了系统的安全性。</a:t>
            </a:r>
            <a:endParaRPr lang="en-US" sz="1600" dirty="0"/>
          </a:p>
        </p:txBody>
      </p:sp>
      <p:pic>
        <p:nvPicPr>
          <p:cNvPr id="13" name="图片 12" descr="cbfc8f8704b8d1930f0b8cb459fd2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8330" y="3810635"/>
            <a:ext cx="5194300" cy="30079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3690"/>
            <a:ext cx="12192000" cy="636841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9591" y="1449956"/>
            <a:ext cx="2562556" cy="4884553"/>
          </a:xfrm>
          <a:prstGeom prst="roundRect">
            <a:avLst>
              <a:gd name="adj" fmla="val 50000"/>
            </a:avLst>
          </a:prstGeom>
          <a:solidFill>
            <a:srgbClr val="808080">
              <a:alpha val="25098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549591" y="1449956"/>
            <a:ext cx="2562556" cy="488455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3371211" y="1449956"/>
            <a:ext cx="2562556" cy="4884553"/>
          </a:xfrm>
          <a:prstGeom prst="roundRect">
            <a:avLst>
              <a:gd name="adj" fmla="val 50000"/>
            </a:avLst>
          </a:prstGeom>
          <a:solidFill>
            <a:srgbClr val="595959"/>
          </a:solidFill>
        </p:spPr>
      </p:sp>
      <p:sp>
        <p:nvSpPr>
          <p:cNvPr id="6" name="Text 3"/>
          <p:cNvSpPr/>
          <p:nvPr/>
        </p:nvSpPr>
        <p:spPr>
          <a:xfrm>
            <a:off x="3371211" y="1449956"/>
            <a:ext cx="2562556" cy="488455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192192" y="1449956"/>
            <a:ext cx="2562556" cy="4884553"/>
          </a:xfrm>
          <a:prstGeom prst="roundRect">
            <a:avLst>
              <a:gd name="adj" fmla="val 50000"/>
            </a:avLst>
          </a:prstGeom>
          <a:solidFill>
            <a:srgbClr val="808080">
              <a:alpha val="25098"/>
            </a:srgbClr>
          </a:solidFill>
        </p:spPr>
      </p:sp>
      <p:sp>
        <p:nvSpPr>
          <p:cNvPr id="8" name="Text 5"/>
          <p:cNvSpPr/>
          <p:nvPr/>
        </p:nvSpPr>
        <p:spPr>
          <a:xfrm>
            <a:off x="6192192" y="1449956"/>
            <a:ext cx="2562556" cy="488455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013811" y="1449956"/>
            <a:ext cx="2562556" cy="4884553"/>
          </a:xfrm>
          <a:prstGeom prst="roundRect">
            <a:avLst>
              <a:gd name="adj" fmla="val 50000"/>
            </a:avLst>
          </a:prstGeom>
          <a:solidFill>
            <a:srgbClr val="595959"/>
          </a:solidFill>
        </p:spPr>
      </p:sp>
      <p:sp>
        <p:nvSpPr>
          <p:cNvPr id="10" name="Text 7"/>
          <p:cNvSpPr/>
          <p:nvPr/>
        </p:nvSpPr>
        <p:spPr>
          <a:xfrm>
            <a:off x="9013811" y="1449956"/>
            <a:ext cx="2562556" cy="488455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567305" y="381000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学生端核心链路闭环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31626" y="1961743"/>
            <a:ext cx="1998487" cy="576192"/>
          </a:xfrm>
          <a:prstGeom prst="rect">
            <a:avLst/>
          </a:prstGeom>
          <a:noFill/>
        </p:spPr>
        <p:txBody>
          <a:bodyPr wrap="square" lIns="90043" tIns="46863" rIns="90043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A6A6A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首页推荐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31626" y="2709251"/>
            <a:ext cx="1998487" cy="27476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学生端首页提供店面推荐卡片，支持多维度筛选与下拉刷新功能，帮助学生快速找到心仪的食堂店面。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3653245" y="1961743"/>
            <a:ext cx="1998487" cy="576192"/>
          </a:xfrm>
          <a:prstGeom prst="rect">
            <a:avLst/>
          </a:prstGeom>
          <a:noFill/>
        </p:spPr>
        <p:txBody>
          <a:bodyPr wrap="square" lIns="90043" tIns="46863" rIns="90043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店面详情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3653245" y="2709251"/>
            <a:ext cx="1998487" cy="27476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店面详情页集成预约订餐、实时库存、导航等功能，为学生提供全面的用餐信息，提升用餐体验。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474226" y="1961743"/>
            <a:ext cx="1998487" cy="576192"/>
          </a:xfrm>
          <a:prstGeom prst="rect">
            <a:avLst/>
          </a:prstGeom>
          <a:noFill/>
        </p:spPr>
        <p:txBody>
          <a:bodyPr wrap="square" lIns="90043" tIns="46863" rIns="90043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A6A6A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评价功能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474226" y="2709251"/>
            <a:ext cx="1998487" cy="27476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评价功能支持星级评分、标签云选择和图文上传，让学生能够全方位表达对店面的评价，为其他学生提供参考。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9295845" y="1961743"/>
            <a:ext cx="1998487" cy="576192"/>
          </a:xfrm>
          <a:prstGeom prst="rect">
            <a:avLst/>
          </a:prstGeom>
          <a:noFill/>
        </p:spPr>
        <p:txBody>
          <a:bodyPr wrap="square" lIns="90043" tIns="46863" rIns="90043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个人中心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9295845" y="2709251"/>
            <a:ext cx="1998487" cy="27476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个人中心汇聚订单、评价、反馈、收藏四大模块，实现学生选店、用餐、反馈的完整闭环，方便学生管理个人餐饮信息。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9250"/>
            <a:ext cx="12192000" cy="616013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7:29-d3m9iu8s8jdo4os5et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55" y="2346960"/>
            <a:ext cx="2970530" cy="297053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11175998" y="5950797"/>
            <a:ext cx="296334" cy="296334"/>
          </a:xfrm>
          <a:prstGeom prst="rect">
            <a:avLst/>
          </a:prstGeom>
          <a:solidFill>
            <a:srgbClr val="F2F2F2"/>
          </a:solidFill>
        </p:spPr>
      </p:sp>
      <p:sp>
        <p:nvSpPr>
          <p:cNvPr id="5" name="Text 1"/>
          <p:cNvSpPr/>
          <p:nvPr/>
        </p:nvSpPr>
        <p:spPr>
          <a:xfrm>
            <a:off x="11175998" y="5950797"/>
            <a:ext cx="296334" cy="296334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2567305" y="521970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商家端运营效率工具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19760" y="1720215"/>
            <a:ext cx="4364990" cy="401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管理首页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19760" y="2121535"/>
            <a:ext cx="4364355" cy="17633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商家端管理首页呈现今日评价、周均分、未回复数量三大核心指标，帮助商家快速了解店面运营状况。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619760" y="4060825"/>
            <a:ext cx="4364355" cy="4019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评价管理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619760" y="4462145"/>
            <a:ext cx="4364355" cy="17633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评价管理支持筛选、快捷回复、批量已读等功能，提升商家处理评价的效率，及时回应学生反馈。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247890" y="1720215"/>
            <a:ext cx="4364990" cy="4025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信息编辑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247890" y="2121535"/>
            <a:ext cx="4364355" cy="17633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信息编辑功能提供营业时间、招牌菜拖拽排序及预览，让商家能够轻松管理店面信息，提升店面吸引力。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247890" y="4060825"/>
            <a:ext cx="4364355" cy="401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数据看板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247890" y="4462145"/>
            <a:ext cx="4364355" cy="17633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数据看板输出评分趋势与差评关键词，帮助商家在十分钟内完成每日运营决策，优化店面服务质量。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8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205" y="1332230"/>
            <a:ext cx="11454130" cy="50780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66800" y="617855"/>
            <a:ext cx="10210876" cy="609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34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管理端监管与数据决策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267685" y="2078654"/>
            <a:ext cx="4739922" cy="3588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反馈处理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267685" y="2536787"/>
            <a:ext cx="4738751" cy="1332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管理端反馈处理页支持状态流转、结果公示、隐私脱敏，确保学生反馈得到妥善处理，提升学生满意度。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267685" y="4036572"/>
            <a:ext cx="4739922" cy="3588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商家审核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67685" y="4486451"/>
            <a:ext cx="4738751" cy="1332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商家审核集成资质放大、协议在线签署功能，简化审核流程，提高管理效率，规范商家入驻标准。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533289" y="2078654"/>
            <a:ext cx="4739922" cy="3588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数据报表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539142" y="2536787"/>
            <a:ext cx="4738751" cy="1332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数据报表一键导出周月报，包含评分、投诉、活跃度趋势等核心数据，为管理决策提供有力支持。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533289" y="4036572"/>
            <a:ext cx="4739922" cy="3588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角色权限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539142" y="4486451"/>
            <a:ext cx="4738751" cy="1332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角色权限可细化到按钮级，确保运营专员与主任等不同角色的场景隔离，保障管理操作的规范性。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技术架构升级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99745"/>
            <a:ext cx="12192000" cy="586105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1175998" y="6142567"/>
            <a:ext cx="296334" cy="296334"/>
          </a:xfrm>
          <a:prstGeom prst="rect">
            <a:avLst/>
          </a:prstGeom>
          <a:solidFill>
            <a:srgbClr val="F2F2F2"/>
          </a:solidFill>
        </p:spPr>
      </p:sp>
      <p:sp>
        <p:nvSpPr>
          <p:cNvPr id="4" name="Text 1"/>
          <p:cNvSpPr/>
          <p:nvPr/>
        </p:nvSpPr>
        <p:spPr>
          <a:xfrm>
            <a:off x="11175998" y="6142567"/>
            <a:ext cx="296334" cy="296334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4312826" y="1931810"/>
            <a:ext cx="0" cy="300228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7741826" y="2329320"/>
            <a:ext cx="0" cy="300228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7" name="Text 4"/>
          <p:cNvSpPr/>
          <p:nvPr/>
        </p:nvSpPr>
        <p:spPr>
          <a:xfrm>
            <a:off x="732155" y="753110"/>
            <a:ext cx="1064958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统一RESTful接口规范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82675" y="172656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接口规范重构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82675" y="2572385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重构后所有接口遵循统一的URL、错误码、分页、签名与脱敏规范，有效减少前端适配成本，提升开发效率。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87240" y="205549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Swagger文档生成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87240" y="2909570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通过Swagger自动生成接口文档，实现前后端并行开发，开发效率提升40%，确保接口的准确性和一致性。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042910" y="233172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性能与稳定性提升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042910" y="3185795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接口平均响应时间从1.5秒降至0.7秒，错误率由8%降至1%，显著提升系统的性能和稳定性。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5945"/>
            <a:ext cx="12192000" cy="586105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7:29-d3m9iu8s8jdo4os5et50.pn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67460" y="-532130"/>
            <a:ext cx="2633345" cy="8388985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1746885" y="1643380"/>
            <a:ext cx="638810" cy="737870"/>
          </a:xfrm>
          <a:custGeom>
            <a:avLst/>
            <a:gdLst/>
            <a:ahLst/>
            <a:cxnLst/>
            <a:rect l="l" t="t" r="r" b="b"/>
            <a:pathLst>
              <a:path w="638810" h="737870">
                <a:moveTo>
                  <a:pt x="638810" y="553391"/>
                </a:moveTo>
                <a:lnTo>
                  <a:pt x="319429" y="737870"/>
                </a:lnTo>
                <a:lnTo>
                  <a:pt x="0" y="553391"/>
                </a:lnTo>
                <a:lnTo>
                  <a:pt x="0" y="184479"/>
                </a:lnTo>
                <a:lnTo>
                  <a:pt x="319429" y="0"/>
                </a:lnTo>
                <a:lnTo>
                  <a:pt x="638810" y="184479"/>
                </a:lnTo>
                <a:lnTo>
                  <a:pt x="638810" y="553391"/>
                </a:lnTo>
              </a:path>
            </a:pathLst>
          </a:custGeom>
          <a:solidFill>
            <a:srgbClr val="BFBFBF"/>
          </a:solidFill>
        </p:spPr>
      </p:sp>
      <p:sp>
        <p:nvSpPr>
          <p:cNvPr id="5" name="Text 1"/>
          <p:cNvSpPr/>
          <p:nvPr/>
        </p:nvSpPr>
        <p:spPr>
          <a:xfrm>
            <a:off x="1746885" y="1643380"/>
            <a:ext cx="638810" cy="737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1036955" y="3331845"/>
            <a:ext cx="638810" cy="737870"/>
          </a:xfrm>
          <a:custGeom>
            <a:avLst/>
            <a:gdLst/>
            <a:ahLst/>
            <a:cxnLst/>
            <a:rect l="l" t="t" r="r" b="b"/>
            <a:pathLst>
              <a:path w="638810" h="737870">
                <a:moveTo>
                  <a:pt x="638810" y="553391"/>
                </a:moveTo>
                <a:lnTo>
                  <a:pt x="319429" y="737870"/>
                </a:lnTo>
                <a:lnTo>
                  <a:pt x="0" y="553391"/>
                </a:lnTo>
                <a:lnTo>
                  <a:pt x="0" y="184479"/>
                </a:lnTo>
                <a:lnTo>
                  <a:pt x="319429" y="0"/>
                </a:lnTo>
                <a:lnTo>
                  <a:pt x="638810" y="184479"/>
                </a:lnTo>
                <a:lnTo>
                  <a:pt x="638810" y="553391"/>
                </a:lnTo>
              </a:path>
            </a:pathLst>
          </a:custGeom>
          <a:solidFill>
            <a:srgbClr val="BFBFBF"/>
          </a:solidFill>
        </p:spPr>
      </p:sp>
      <p:sp>
        <p:nvSpPr>
          <p:cNvPr id="7" name="Text 3"/>
          <p:cNvSpPr/>
          <p:nvPr/>
        </p:nvSpPr>
        <p:spPr>
          <a:xfrm>
            <a:off x="1036955" y="3331845"/>
            <a:ext cx="638810" cy="737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1108075" y="4942205"/>
            <a:ext cx="638810" cy="737870"/>
          </a:xfrm>
          <a:custGeom>
            <a:avLst/>
            <a:gdLst/>
            <a:ahLst/>
            <a:cxnLst/>
            <a:rect l="l" t="t" r="r" b="b"/>
            <a:pathLst>
              <a:path w="638810" h="737870">
                <a:moveTo>
                  <a:pt x="638810" y="553391"/>
                </a:moveTo>
                <a:lnTo>
                  <a:pt x="319429" y="737870"/>
                </a:lnTo>
                <a:lnTo>
                  <a:pt x="0" y="553391"/>
                </a:lnTo>
                <a:lnTo>
                  <a:pt x="0" y="184479"/>
                </a:lnTo>
                <a:lnTo>
                  <a:pt x="319429" y="0"/>
                </a:lnTo>
                <a:lnTo>
                  <a:pt x="638810" y="184479"/>
                </a:lnTo>
                <a:lnTo>
                  <a:pt x="638810" y="553391"/>
                </a:lnTo>
              </a:path>
            </a:pathLst>
          </a:custGeom>
          <a:solidFill>
            <a:srgbClr val="BFBFBF"/>
          </a:solidFill>
        </p:spPr>
      </p:sp>
      <p:sp>
        <p:nvSpPr>
          <p:cNvPr id="9" name="Text 5"/>
          <p:cNvSpPr/>
          <p:nvPr/>
        </p:nvSpPr>
        <p:spPr>
          <a:xfrm>
            <a:off x="1108075" y="4942205"/>
            <a:ext cx="638810" cy="737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11175998" y="6142567"/>
            <a:ext cx="296334" cy="296334"/>
          </a:xfrm>
          <a:prstGeom prst="rect">
            <a:avLst/>
          </a:prstGeom>
          <a:solidFill>
            <a:srgbClr val="F2F2F2"/>
          </a:solidFill>
        </p:spPr>
      </p:sp>
      <p:sp>
        <p:nvSpPr>
          <p:cNvPr id="11" name="Text 7"/>
          <p:cNvSpPr/>
          <p:nvPr/>
        </p:nvSpPr>
        <p:spPr>
          <a:xfrm>
            <a:off x="11175998" y="6142567"/>
            <a:ext cx="296334" cy="296334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79780" y="572770"/>
            <a:ext cx="10468610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数据库重构与性能优化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1388363" y="1671895"/>
            <a:ext cx="1319107" cy="51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3521075" y="1470025"/>
            <a:ext cx="6654165" cy="786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数据库架构升级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3521075" y="1983740"/>
            <a:ext cx="7795260" cy="1476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基于MySQL 8.0重新划分用户、店面、评价、反馈、菜品等七张核心表，建立复合索引与外键级联，优化数据存储结构。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688593" y="3357185"/>
            <a:ext cx="1319107" cy="51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2105025" y="3080385"/>
            <a:ext cx="3825240" cy="786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性能显著提升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2105025" y="3594100"/>
            <a:ext cx="7795260" cy="1476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高频查询接口速度提升60%，并支持主从备份与增量恢复，确保数据的高可用性和安全性。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747013" y="4966275"/>
            <a:ext cx="1319107" cy="51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3408045" y="4699000"/>
            <a:ext cx="3825240" cy="786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数据安全保障</a:t>
            </a:r>
            <a:endParaRPr lang="en-US" sz="1600" dirty="0"/>
          </a:p>
        </p:txBody>
      </p:sp>
      <p:sp>
        <p:nvSpPr>
          <p:cNvPr id="21" name="Text 17"/>
          <p:cNvSpPr/>
          <p:nvPr/>
        </p:nvSpPr>
        <p:spPr>
          <a:xfrm>
            <a:off x="3408045" y="5204460"/>
            <a:ext cx="7794625" cy="1476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数据脱敏、加密、防注入策略全量落地，满足校园信息安全合规要求，保障用户数据安全。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3690"/>
            <a:ext cx="12192000" cy="63684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012430" y="1141095"/>
            <a:ext cx="3296285" cy="51536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 flipH="1">
            <a:off x="11085830" y="6006465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216000" h="216000">
                <a:moveTo>
                  <a:pt x="0" y="28125"/>
                </a:moveTo>
                <a:lnTo>
                  <a:pt x="5082" y="215437"/>
                </a:lnTo>
                <a:lnTo>
                  <a:pt x="216000" y="216000"/>
                </a:lnTo>
                <a:lnTo>
                  <a:pt x="216000" y="162000"/>
                </a:lnTo>
                <a:lnTo>
                  <a:pt x="63529" y="162000"/>
                </a:lnTo>
                <a:lnTo>
                  <a:pt x="63529" y="0"/>
                </a:lnTo>
                <a:lnTo>
                  <a:pt x="0" y="28125"/>
                </a:lnTo>
                <a:close/>
              </a:path>
            </a:pathLst>
          </a:custGeom>
          <a:solidFill>
            <a:srgbClr val="666666">
              <a:alpha val="65098"/>
            </a:srgbClr>
          </a:solidFill>
        </p:spPr>
      </p:sp>
      <p:sp>
        <p:nvSpPr>
          <p:cNvPr id="7" name="Text 3"/>
          <p:cNvSpPr/>
          <p:nvPr/>
        </p:nvSpPr>
        <p:spPr>
          <a:xfrm>
            <a:off x="11085830" y="6006465"/>
            <a:ext cx="216000" cy="216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4"/>
          <p:cNvSpPr/>
          <p:nvPr>
            <p:custDataLst>
              <p:tags r:id="rId2"/>
            </p:custDataLst>
          </p:nvPr>
        </p:nvSpPr>
        <p:spPr>
          <a:xfrm>
            <a:off x="742131" y="1876749"/>
            <a:ext cx="148510" cy="198013"/>
          </a:xfrm>
          <a:custGeom>
            <a:avLst/>
            <a:gdLst/>
            <a:ahLst/>
            <a:cxnLst/>
            <a:rect l="l" t="t" r="r" b="b"/>
            <a:pathLst>
              <a:path w="160526" h="214035">
                <a:moveTo>
                  <a:pt x="0" y="27869"/>
                </a:moveTo>
                <a:lnTo>
                  <a:pt x="3777" y="213478"/>
                </a:lnTo>
                <a:lnTo>
                  <a:pt x="160526" y="214035"/>
                </a:lnTo>
                <a:lnTo>
                  <a:pt x="160526" y="160526"/>
                </a:lnTo>
                <a:lnTo>
                  <a:pt x="47214" y="160526"/>
                </a:lnTo>
                <a:lnTo>
                  <a:pt x="47214" y="0"/>
                </a:lnTo>
                <a:lnTo>
                  <a:pt x="0" y="27869"/>
                </a:lnTo>
                <a:close/>
              </a:path>
            </a:pathLst>
          </a:custGeom>
          <a:solidFill>
            <a:srgbClr val="666666">
              <a:alpha val="65098"/>
            </a:srgbClr>
          </a:solidFill>
        </p:spPr>
      </p:sp>
      <p:sp>
        <p:nvSpPr>
          <p:cNvPr id="9" name="Text 5"/>
          <p:cNvSpPr/>
          <p:nvPr/>
        </p:nvSpPr>
        <p:spPr>
          <a:xfrm>
            <a:off x="742131" y="1715776"/>
            <a:ext cx="160526" cy="214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6"/>
          <p:cNvSpPr/>
          <p:nvPr>
            <p:custDataLst>
              <p:tags r:id="rId3"/>
            </p:custDataLst>
          </p:nvPr>
        </p:nvSpPr>
        <p:spPr>
          <a:xfrm flipV="1">
            <a:off x="1001295" y="1607684"/>
            <a:ext cx="3433779" cy="33196"/>
          </a:xfrm>
          <a:custGeom>
            <a:avLst/>
            <a:gdLst/>
            <a:ahLst/>
            <a:cxnLst/>
            <a:rect l="l" t="t" r="r" b="b"/>
            <a:pathLst>
              <a:path w="3711618" h="35882">
                <a:moveTo>
                  <a:pt x="3642940" y="35882"/>
                </a:moveTo>
                <a:lnTo>
                  <a:pt x="3711618" y="0"/>
                </a:lnTo>
                <a:lnTo>
                  <a:pt x="0" y="0"/>
                </a:lnTo>
                <a:lnTo>
                  <a:pt x="68873" y="35882"/>
                </a:lnTo>
                <a:lnTo>
                  <a:pt x="3642940" y="35882"/>
                </a:lnTo>
                <a:close/>
              </a:path>
            </a:pathLst>
          </a:custGeom>
          <a:gradFill flip="none" rotWithShape="1">
            <a:gsLst>
              <a:gs pos="0">
                <a:srgbClr val="666666"/>
              </a:gs>
              <a:gs pos="86000">
                <a:srgbClr val="F2F2F2"/>
              </a:gs>
              <a:gs pos="100000">
                <a:srgbClr val="F2F2F2"/>
              </a:gs>
            </a:gsLst>
            <a:lin ang="2700000" scaled="1"/>
          </a:gradFill>
        </p:spPr>
      </p:sp>
      <p:sp>
        <p:nvSpPr>
          <p:cNvPr id="11" name="Text 7"/>
          <p:cNvSpPr/>
          <p:nvPr/>
        </p:nvSpPr>
        <p:spPr>
          <a:xfrm>
            <a:off x="1022265" y="1424940"/>
            <a:ext cx="3711618" cy="358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Shape 8"/>
          <p:cNvSpPr/>
          <p:nvPr>
            <p:custDataLst>
              <p:tags r:id="rId4"/>
            </p:custDataLst>
          </p:nvPr>
        </p:nvSpPr>
        <p:spPr>
          <a:xfrm>
            <a:off x="742131" y="3396790"/>
            <a:ext cx="148510" cy="198013"/>
          </a:xfrm>
          <a:custGeom>
            <a:avLst/>
            <a:gdLst/>
            <a:ahLst/>
            <a:cxnLst/>
            <a:rect l="l" t="t" r="r" b="b"/>
            <a:pathLst>
              <a:path w="160526" h="214035">
                <a:moveTo>
                  <a:pt x="0" y="27869"/>
                </a:moveTo>
                <a:lnTo>
                  <a:pt x="3777" y="213478"/>
                </a:lnTo>
                <a:lnTo>
                  <a:pt x="160526" y="214035"/>
                </a:lnTo>
                <a:lnTo>
                  <a:pt x="160526" y="160526"/>
                </a:lnTo>
                <a:lnTo>
                  <a:pt x="47214" y="160526"/>
                </a:lnTo>
                <a:lnTo>
                  <a:pt x="47214" y="0"/>
                </a:lnTo>
                <a:lnTo>
                  <a:pt x="0" y="27869"/>
                </a:lnTo>
                <a:close/>
              </a:path>
            </a:pathLst>
          </a:custGeom>
          <a:solidFill>
            <a:srgbClr val="808080">
              <a:alpha val="65098"/>
            </a:srgbClr>
          </a:solidFill>
        </p:spPr>
      </p:sp>
      <p:sp>
        <p:nvSpPr>
          <p:cNvPr id="13" name="Text 9"/>
          <p:cNvSpPr/>
          <p:nvPr/>
        </p:nvSpPr>
        <p:spPr>
          <a:xfrm>
            <a:off x="742131" y="3358809"/>
            <a:ext cx="160526" cy="214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4" name="Shape 10"/>
          <p:cNvSpPr/>
          <p:nvPr>
            <p:custDataLst>
              <p:tags r:id="rId5"/>
            </p:custDataLst>
          </p:nvPr>
        </p:nvSpPr>
        <p:spPr>
          <a:xfrm flipV="1">
            <a:off x="1001295" y="3127725"/>
            <a:ext cx="3433779" cy="33196"/>
          </a:xfrm>
          <a:custGeom>
            <a:avLst/>
            <a:gdLst/>
            <a:ahLst/>
            <a:cxnLst/>
            <a:rect l="l" t="t" r="r" b="b"/>
            <a:pathLst>
              <a:path w="3711618" h="35882">
                <a:moveTo>
                  <a:pt x="3642940" y="35882"/>
                </a:moveTo>
                <a:lnTo>
                  <a:pt x="3711618" y="0"/>
                </a:lnTo>
                <a:lnTo>
                  <a:pt x="0" y="0"/>
                </a:lnTo>
                <a:lnTo>
                  <a:pt x="68873" y="35882"/>
                </a:lnTo>
                <a:lnTo>
                  <a:pt x="3642940" y="35882"/>
                </a:lnTo>
                <a:close/>
              </a:path>
            </a:pathLst>
          </a:custGeom>
          <a:gradFill flip="none" rotWithShape="1">
            <a:gsLst>
              <a:gs pos="0">
                <a:srgbClr val="666666"/>
              </a:gs>
              <a:gs pos="86000">
                <a:srgbClr val="F2F2F2"/>
              </a:gs>
              <a:gs pos="100000">
                <a:srgbClr val="F2F2F2"/>
              </a:gs>
            </a:gsLst>
            <a:lin ang="2700000" scaled="1"/>
          </a:gradFill>
        </p:spPr>
      </p:sp>
      <p:sp>
        <p:nvSpPr>
          <p:cNvPr id="15" name="Text 11"/>
          <p:cNvSpPr/>
          <p:nvPr/>
        </p:nvSpPr>
        <p:spPr>
          <a:xfrm>
            <a:off x="1022265" y="3067973"/>
            <a:ext cx="3711618" cy="358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Shape 12"/>
          <p:cNvSpPr/>
          <p:nvPr>
            <p:custDataLst>
              <p:tags r:id="rId6"/>
            </p:custDataLst>
          </p:nvPr>
        </p:nvSpPr>
        <p:spPr>
          <a:xfrm>
            <a:off x="742131" y="4916832"/>
            <a:ext cx="148510" cy="198013"/>
          </a:xfrm>
          <a:custGeom>
            <a:avLst/>
            <a:gdLst/>
            <a:ahLst/>
            <a:cxnLst/>
            <a:rect l="l" t="t" r="r" b="b"/>
            <a:pathLst>
              <a:path w="160526" h="214035">
                <a:moveTo>
                  <a:pt x="0" y="27869"/>
                </a:moveTo>
                <a:lnTo>
                  <a:pt x="3777" y="213478"/>
                </a:lnTo>
                <a:lnTo>
                  <a:pt x="160526" y="214035"/>
                </a:lnTo>
                <a:lnTo>
                  <a:pt x="160526" y="160526"/>
                </a:lnTo>
                <a:lnTo>
                  <a:pt x="47214" y="160526"/>
                </a:lnTo>
                <a:lnTo>
                  <a:pt x="47214" y="0"/>
                </a:lnTo>
                <a:lnTo>
                  <a:pt x="0" y="27869"/>
                </a:lnTo>
                <a:close/>
              </a:path>
            </a:pathLst>
          </a:custGeom>
          <a:solidFill>
            <a:srgbClr val="808080">
              <a:alpha val="65098"/>
            </a:srgbClr>
          </a:solidFill>
        </p:spPr>
      </p:sp>
      <p:sp>
        <p:nvSpPr>
          <p:cNvPr id="17" name="Text 13"/>
          <p:cNvSpPr/>
          <p:nvPr/>
        </p:nvSpPr>
        <p:spPr>
          <a:xfrm>
            <a:off x="742131" y="5001842"/>
            <a:ext cx="160526" cy="214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8" name="Shape 14"/>
          <p:cNvSpPr/>
          <p:nvPr>
            <p:custDataLst>
              <p:tags r:id="rId7"/>
            </p:custDataLst>
          </p:nvPr>
        </p:nvSpPr>
        <p:spPr>
          <a:xfrm flipV="1">
            <a:off x="1001295" y="4647767"/>
            <a:ext cx="3433779" cy="33196"/>
          </a:xfrm>
          <a:custGeom>
            <a:avLst/>
            <a:gdLst/>
            <a:ahLst/>
            <a:cxnLst/>
            <a:rect l="l" t="t" r="r" b="b"/>
            <a:pathLst>
              <a:path w="3711618" h="35882">
                <a:moveTo>
                  <a:pt x="3642940" y="35882"/>
                </a:moveTo>
                <a:lnTo>
                  <a:pt x="3711618" y="0"/>
                </a:lnTo>
                <a:lnTo>
                  <a:pt x="0" y="0"/>
                </a:lnTo>
                <a:lnTo>
                  <a:pt x="68873" y="35882"/>
                </a:lnTo>
                <a:lnTo>
                  <a:pt x="3642940" y="35882"/>
                </a:lnTo>
                <a:close/>
              </a:path>
            </a:pathLst>
          </a:custGeom>
          <a:gradFill flip="none" rotWithShape="1">
            <a:gsLst>
              <a:gs pos="0">
                <a:srgbClr val="666666"/>
              </a:gs>
              <a:gs pos="86000">
                <a:srgbClr val="F2F2F2"/>
              </a:gs>
              <a:gs pos="100000">
                <a:srgbClr val="F2F2F2"/>
              </a:gs>
            </a:gsLst>
            <a:lin ang="2700000" scaled="1"/>
          </a:gradFill>
        </p:spPr>
      </p:sp>
      <p:sp>
        <p:nvSpPr>
          <p:cNvPr id="19" name="Text 15"/>
          <p:cNvSpPr/>
          <p:nvPr/>
        </p:nvSpPr>
        <p:spPr>
          <a:xfrm>
            <a:off x="1022265" y="4711006"/>
            <a:ext cx="3711618" cy="358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742315" y="381000"/>
            <a:ext cx="6792595" cy="8305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前后端分离与扩展预留</a:t>
            </a:r>
            <a:endParaRPr lang="en-US" sz="1600" dirty="0"/>
          </a:p>
        </p:txBody>
      </p:sp>
      <p:sp>
        <p:nvSpPr>
          <p:cNvPr id="21" name="Shape 17"/>
          <p:cNvSpPr/>
          <p:nvPr>
            <p:custDataLst>
              <p:tags r:id="rId8"/>
            </p:custDataLst>
          </p:nvPr>
        </p:nvSpPr>
        <p:spPr>
          <a:xfrm>
            <a:off x="1009017" y="1727025"/>
            <a:ext cx="5846627" cy="356424"/>
          </a:xfrm>
          <a:custGeom>
            <a:avLst/>
            <a:gdLst/>
            <a:ahLst/>
            <a:cxnLst/>
            <a:rect l="l" t="t" r="r" b="b"/>
            <a:pathLst>
              <a:path w="6319697" h="385263">
                <a:moveTo>
                  <a:pt x="6319697" y="0"/>
                </a:moveTo>
                <a:lnTo>
                  <a:pt x="6319697" y="203648"/>
                </a:lnTo>
                <a:lnTo>
                  <a:pt x="5742432" y="385263"/>
                </a:lnTo>
                <a:lnTo>
                  <a:pt x="0" y="385263"/>
                </a:lnTo>
                <a:lnTo>
                  <a:pt x="0" y="181615"/>
                </a:lnTo>
                <a:lnTo>
                  <a:pt x="211517" y="4168"/>
                </a:lnTo>
                <a:lnTo>
                  <a:pt x="6319697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gradFill flip="none" rotWithShape="1">
              <a:gsLst>
                <a:gs pos="0">
                  <a:srgbClr val="A6A6A6"/>
                </a:gs>
                <a:gs pos="100000">
                  <a:srgbClr val="F2F2F2"/>
                </a:gs>
              </a:gsLst>
              <a:lin ang="0" scaled="1"/>
            </a:gradFill>
            <a:prstDash val="solid"/>
          </a:ln>
        </p:spPr>
      </p:sp>
      <p:sp>
        <p:nvSpPr>
          <p:cNvPr id="22" name="Text 18"/>
          <p:cNvSpPr/>
          <p:nvPr>
            <p:custDataLst>
              <p:tags r:id="rId9"/>
            </p:custDataLst>
          </p:nvPr>
        </p:nvSpPr>
        <p:spPr>
          <a:xfrm>
            <a:off x="1009017" y="1727025"/>
            <a:ext cx="5846627" cy="3564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前端技术选型</a:t>
            </a:r>
            <a:endParaRPr lang="en-US" sz="1600" dirty="0"/>
          </a:p>
        </p:txBody>
      </p:sp>
      <p:sp>
        <p:nvSpPr>
          <p:cNvPr id="23" name="Text 19"/>
          <p:cNvSpPr/>
          <p:nvPr>
            <p:custDataLst>
              <p:tags r:id="rId10"/>
            </p:custDataLst>
          </p:nvPr>
        </p:nvSpPr>
        <p:spPr>
          <a:xfrm>
            <a:off x="742315" y="2114550"/>
            <a:ext cx="4910455" cy="970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3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前端采用Vue 3+UniApp，实现组件化和Pinia状态管理，页面秒级懒加载，提升用户体验。</a:t>
            </a:r>
            <a:endParaRPr lang="en-US" sz="1600" dirty="0"/>
          </a:p>
        </p:txBody>
      </p:sp>
      <p:sp>
        <p:nvSpPr>
          <p:cNvPr id="24" name="Shape 20"/>
          <p:cNvSpPr/>
          <p:nvPr>
            <p:custDataLst>
              <p:tags r:id="rId11"/>
            </p:custDataLst>
          </p:nvPr>
        </p:nvSpPr>
        <p:spPr>
          <a:xfrm>
            <a:off x="1009017" y="3229442"/>
            <a:ext cx="5846627" cy="356424"/>
          </a:xfrm>
          <a:custGeom>
            <a:avLst/>
            <a:gdLst/>
            <a:ahLst/>
            <a:cxnLst/>
            <a:rect l="l" t="t" r="r" b="b"/>
            <a:pathLst>
              <a:path w="6319697" h="385263">
                <a:moveTo>
                  <a:pt x="6319697" y="0"/>
                </a:moveTo>
                <a:lnTo>
                  <a:pt x="6319697" y="203648"/>
                </a:lnTo>
                <a:lnTo>
                  <a:pt x="5742432" y="385263"/>
                </a:lnTo>
                <a:lnTo>
                  <a:pt x="0" y="385263"/>
                </a:lnTo>
                <a:lnTo>
                  <a:pt x="0" y="181615"/>
                </a:lnTo>
                <a:lnTo>
                  <a:pt x="211517" y="4168"/>
                </a:lnTo>
                <a:lnTo>
                  <a:pt x="6319697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gradFill flip="none" rotWithShape="1">
              <a:gsLst>
                <a:gs pos="0">
                  <a:srgbClr val="808080"/>
                </a:gs>
                <a:gs pos="100000">
                  <a:srgbClr val="F2F2F2"/>
                </a:gs>
              </a:gsLst>
              <a:lin ang="0" scaled="1"/>
            </a:gradFill>
            <a:prstDash val="solid"/>
          </a:ln>
        </p:spPr>
      </p:sp>
      <p:sp>
        <p:nvSpPr>
          <p:cNvPr id="25" name="Text 21"/>
          <p:cNvSpPr/>
          <p:nvPr>
            <p:custDataLst>
              <p:tags r:id="rId12"/>
            </p:custDataLst>
          </p:nvPr>
        </p:nvSpPr>
        <p:spPr>
          <a:xfrm>
            <a:off x="1009017" y="3229442"/>
            <a:ext cx="5846627" cy="3564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后端服务架构</a:t>
            </a:r>
            <a:endParaRPr lang="en-US" sz="1600" dirty="0"/>
          </a:p>
        </p:txBody>
      </p:sp>
      <p:sp>
        <p:nvSpPr>
          <p:cNvPr id="26" name="Text 22"/>
          <p:cNvSpPr/>
          <p:nvPr>
            <p:custDataLst>
              <p:tags r:id="rId13"/>
            </p:custDataLst>
          </p:nvPr>
        </p:nvSpPr>
        <p:spPr>
          <a:xfrm>
            <a:off x="742315" y="3634105"/>
            <a:ext cx="4910455" cy="970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3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后端以Spring Boot+Security+JWT构建无状态服务，预留微服务拆分与订餐、支付、算法推荐扩展接口，确保系统的可扩展性。</a:t>
            </a:r>
            <a:endParaRPr lang="en-US" sz="1600" dirty="0"/>
          </a:p>
        </p:txBody>
      </p:sp>
      <p:sp>
        <p:nvSpPr>
          <p:cNvPr id="27" name="Shape 23"/>
          <p:cNvSpPr/>
          <p:nvPr>
            <p:custDataLst>
              <p:tags r:id="rId14"/>
            </p:custDataLst>
          </p:nvPr>
        </p:nvSpPr>
        <p:spPr>
          <a:xfrm>
            <a:off x="1009017" y="4758295"/>
            <a:ext cx="5846627" cy="356424"/>
          </a:xfrm>
          <a:custGeom>
            <a:avLst/>
            <a:gdLst/>
            <a:ahLst/>
            <a:cxnLst/>
            <a:rect l="l" t="t" r="r" b="b"/>
            <a:pathLst>
              <a:path w="6319697" h="385263">
                <a:moveTo>
                  <a:pt x="6319697" y="0"/>
                </a:moveTo>
                <a:lnTo>
                  <a:pt x="6319697" y="203648"/>
                </a:lnTo>
                <a:lnTo>
                  <a:pt x="5742432" y="385263"/>
                </a:lnTo>
                <a:lnTo>
                  <a:pt x="0" y="385263"/>
                </a:lnTo>
                <a:lnTo>
                  <a:pt x="0" y="181615"/>
                </a:lnTo>
                <a:lnTo>
                  <a:pt x="211517" y="4168"/>
                </a:lnTo>
                <a:lnTo>
                  <a:pt x="6319697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gradFill flip="none" rotWithShape="1">
              <a:gsLst>
                <a:gs pos="0">
                  <a:srgbClr val="808080"/>
                </a:gs>
                <a:gs pos="100000">
                  <a:srgbClr val="F2F2F2"/>
                </a:gs>
              </a:gsLst>
              <a:lin ang="0" scaled="1"/>
            </a:gradFill>
            <a:prstDash val="solid"/>
          </a:ln>
        </p:spPr>
      </p:sp>
      <p:sp>
        <p:nvSpPr>
          <p:cNvPr id="28" name="Text 24"/>
          <p:cNvSpPr/>
          <p:nvPr>
            <p:custDataLst>
              <p:tags r:id="rId15"/>
            </p:custDataLst>
          </p:nvPr>
        </p:nvSpPr>
        <p:spPr>
          <a:xfrm>
            <a:off x="1009017" y="4758295"/>
            <a:ext cx="5846627" cy="3564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OSS图片CDN加速</a:t>
            </a:r>
            <a:endParaRPr lang="en-US" sz="1600" dirty="0"/>
          </a:p>
        </p:txBody>
      </p:sp>
      <p:sp>
        <p:nvSpPr>
          <p:cNvPr id="29" name="Text 25"/>
          <p:cNvSpPr/>
          <p:nvPr>
            <p:custDataLst>
              <p:tags r:id="rId16"/>
            </p:custDataLst>
          </p:nvPr>
        </p:nvSpPr>
        <p:spPr>
          <a:xfrm>
            <a:off x="742315" y="5154295"/>
            <a:ext cx="4910455" cy="970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3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采用OSS图片CDN加速，确保后续跨校推广无技术债，提升图片加载速度，优化用户视觉体验。</a:t>
            </a:r>
            <a:endParaRPr lang="en-US" sz="1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7215" y="1564640"/>
            <a:ext cx="6534785" cy="44418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测试与质量保障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208020" y="2106930"/>
            <a:ext cx="1198245" cy="22561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5434800" y="1238452"/>
            <a:ext cx="3726133" cy="429482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3B383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434800" y="1238452"/>
            <a:ext cx="3726133" cy="4294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434800" y="2107132"/>
            <a:ext cx="3726133" cy="429482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3B3838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434800" y="2107132"/>
            <a:ext cx="3726133" cy="4294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434800" y="2975812"/>
            <a:ext cx="3726133" cy="429482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3B383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34800" y="2975812"/>
            <a:ext cx="3726133" cy="4294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434800" y="3844492"/>
            <a:ext cx="3726133" cy="429482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3B383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34800" y="3844492"/>
            <a:ext cx="3726133" cy="4294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434800" y="4713172"/>
            <a:ext cx="3726133" cy="429482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3B3838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434800" y="4713172"/>
            <a:ext cx="3726133" cy="4294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434800" y="5581852"/>
            <a:ext cx="3726133" cy="429482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3B3838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434800" y="5581852"/>
            <a:ext cx="3726133" cy="42948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 rot="5400000">
            <a:off x="1468755" y="1910080"/>
            <a:ext cx="2969260" cy="303720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595959">
                    <a:alpha val="19000"/>
                  </a:srgbClr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5452668" y="929639"/>
            <a:ext cx="634866" cy="319193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18" name="Text 15"/>
          <p:cNvSpPr/>
          <p:nvPr/>
        </p:nvSpPr>
        <p:spPr>
          <a:xfrm>
            <a:off x="5452668" y="929639"/>
            <a:ext cx="634866" cy="3191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566410" y="1283335"/>
            <a:ext cx="365379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项目总览与目标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452668" y="1798319"/>
            <a:ext cx="634866" cy="319193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21" name="Text 18"/>
          <p:cNvSpPr/>
          <p:nvPr/>
        </p:nvSpPr>
        <p:spPr>
          <a:xfrm>
            <a:off x="5452668" y="1798319"/>
            <a:ext cx="634866" cy="3191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5565775" y="2152015"/>
            <a:ext cx="3654425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功能成果速览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5452668" y="2666999"/>
            <a:ext cx="634866" cy="319193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24" name="Text 21"/>
          <p:cNvSpPr/>
          <p:nvPr/>
        </p:nvSpPr>
        <p:spPr>
          <a:xfrm>
            <a:off x="5452668" y="2666999"/>
            <a:ext cx="634866" cy="3191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5565140" y="3020695"/>
            <a:ext cx="365506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技术架构升级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5452668" y="3535679"/>
            <a:ext cx="634866" cy="319193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27" name="Text 24"/>
          <p:cNvSpPr/>
          <p:nvPr/>
        </p:nvSpPr>
        <p:spPr>
          <a:xfrm>
            <a:off x="5452668" y="3535679"/>
            <a:ext cx="634866" cy="3191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5566410" y="3889375"/>
            <a:ext cx="365379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测试与质量保障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5452668" y="4404359"/>
            <a:ext cx="634866" cy="319193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30" name="Text 27"/>
          <p:cNvSpPr/>
          <p:nvPr/>
        </p:nvSpPr>
        <p:spPr>
          <a:xfrm>
            <a:off x="5452668" y="4404359"/>
            <a:ext cx="634866" cy="3191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1" name="Text 28"/>
          <p:cNvSpPr/>
          <p:nvPr/>
        </p:nvSpPr>
        <p:spPr>
          <a:xfrm>
            <a:off x="5565775" y="4748530"/>
            <a:ext cx="3654425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团队协作与经验沉淀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5452668" y="5273039"/>
            <a:ext cx="634866" cy="319193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33" name="Text 30"/>
          <p:cNvSpPr/>
          <p:nvPr/>
        </p:nvSpPr>
        <p:spPr>
          <a:xfrm>
            <a:off x="5452668" y="5273039"/>
            <a:ext cx="634866" cy="3191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5566410" y="5626735"/>
            <a:ext cx="365379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数据成效与反馈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7010400" y="2984500"/>
            <a:ext cx="0" cy="387350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5" name="Shape 1"/>
          <p:cNvSpPr/>
          <p:nvPr/>
        </p:nvSpPr>
        <p:spPr>
          <a:xfrm>
            <a:off x="1054077" y="5959024"/>
            <a:ext cx="266740" cy="2667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Text 2"/>
          <p:cNvSpPr/>
          <p:nvPr/>
        </p:nvSpPr>
        <p:spPr>
          <a:xfrm>
            <a:off x="1054077" y="5959024"/>
            <a:ext cx="266740" cy="266740"/>
          </a:xfrm>
          <a:prstGeom prst="rect">
            <a:avLst/>
          </a:prstGeom>
          <a:noFill/>
        </p:spPr>
        <p:txBody>
          <a:bodyPr wrap="square" lIns="46863" tIns="90043" rIns="90043" bIns="46863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 flipH="1">
            <a:off x="1" y="2984230"/>
            <a:ext cx="4673599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8" name="Text 4"/>
          <p:cNvSpPr/>
          <p:nvPr/>
        </p:nvSpPr>
        <p:spPr>
          <a:xfrm>
            <a:off x="973455" y="452120"/>
            <a:ext cx="5956935" cy="58483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>
              <a:lnSpc>
                <a:spcPct val="120000"/>
              </a:lnSpc>
            </a:pPr>
            <a:r>
              <a:rPr lang="en-US" sz="2665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AI辅助测试用例生成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963930" y="1497965"/>
            <a:ext cx="3690620" cy="461645"/>
          </a:xfrm>
          <a:prstGeom prst="rect">
            <a:avLst/>
          </a:prstGeom>
          <a:noFill/>
        </p:spPr>
        <p:txBody>
          <a:bodyPr wrap="square" lIns="90043" tIns="46863" rIns="90043" bIns="46863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AI工具应用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973455" y="2019300"/>
            <a:ext cx="9937115" cy="65151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引入AI工具基于接口文档自动生成100+边界与异常场景用例，覆盖过去人工易遗漏的高危情况，提升测试的广度和深度。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219315" y="3510280"/>
            <a:ext cx="3690620" cy="461645"/>
          </a:xfrm>
          <a:prstGeom prst="rect">
            <a:avLst/>
          </a:prstGeom>
          <a:noFill/>
        </p:spPr>
        <p:txBody>
          <a:bodyPr wrap="square" lIns="90043" tIns="46863" rIns="90043" bIns="46863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缺陷发现与修复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219315" y="4051935"/>
            <a:ext cx="3733165" cy="176974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每日持续集成自动执行，累计发现38个缺陷，其中高危缺陷全部在上线前闭环，确保系统的稳定性和可靠性。</a:t>
            </a:r>
            <a:endParaRPr lang="en-US" sz="1600" dirty="0"/>
          </a:p>
        </p:txBody>
      </p:sp>
      <p:pic>
        <p:nvPicPr>
          <p:cNvPr id="2" name="图片 1" descr="7a5fd4923d3f66f1f4aa094e841714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73020"/>
            <a:ext cx="7204075" cy="42849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3690"/>
            <a:ext cx="12192000" cy="63684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230" y="381000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全流程缺陷治理与指标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3-14:17:29-d3m9iu8s8jdo4os5et5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715" y="3617595"/>
            <a:ext cx="12192000" cy="1087120"/>
          </a:xfrm>
          <a:prstGeom prst="rect">
            <a:avLst/>
          </a:prstGeom>
        </p:spPr>
      </p:pic>
      <p:sp>
        <p:nvSpPr>
          <p:cNvPr id="5" name="Text 1"/>
          <p:cNvSpPr/>
          <p:nvPr>
            <p:custDataLst>
              <p:tags r:id="rId4"/>
            </p:custDataLst>
          </p:nvPr>
        </p:nvSpPr>
        <p:spPr>
          <a:xfrm>
            <a:off x="777875" y="1838960"/>
            <a:ext cx="5057140" cy="401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缺陷分级与流程</a:t>
            </a:r>
            <a:endParaRPr lang="en-US" sz="1600" dirty="0"/>
          </a:p>
        </p:txBody>
      </p:sp>
      <p:sp>
        <p:nvSpPr>
          <p:cNvPr id="6" name="Text 2"/>
          <p:cNvSpPr/>
          <p:nvPr>
            <p:custDataLst>
              <p:tags r:id="rId5"/>
            </p:custDataLst>
          </p:nvPr>
        </p:nvSpPr>
        <p:spPr>
          <a:xfrm>
            <a:off x="777875" y="2275840"/>
            <a:ext cx="5057140" cy="13646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建立缺陷分级、归属、复测、回溯四步流程，确保缺陷能够得到及时有效的处理。</a:t>
            </a:r>
            <a:endParaRPr lang="en-US" sz="1600" dirty="0"/>
          </a:p>
        </p:txBody>
      </p:sp>
      <p:sp>
        <p:nvSpPr>
          <p:cNvPr id="7" name="Text 3"/>
          <p:cNvSpPr/>
          <p:nvPr>
            <p:custDataLst>
              <p:tags r:id="rId6"/>
            </p:custDataLst>
          </p:nvPr>
        </p:nvSpPr>
        <p:spPr>
          <a:xfrm>
            <a:off x="777875" y="4626610"/>
            <a:ext cx="5057140" cy="4622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修复率与效率</a:t>
            </a:r>
            <a:endParaRPr lang="en-US" sz="1600" dirty="0"/>
          </a:p>
        </p:txBody>
      </p:sp>
      <p:sp>
        <p:nvSpPr>
          <p:cNvPr id="8" name="Text 4"/>
          <p:cNvSpPr/>
          <p:nvPr>
            <p:custDataLst>
              <p:tags r:id="rId7"/>
            </p:custDataLst>
          </p:nvPr>
        </p:nvSpPr>
        <p:spPr>
          <a:xfrm>
            <a:off x="777875" y="5041265"/>
            <a:ext cx="5057140" cy="13646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缺陷修复率</a:t>
            </a:r>
            <a:r>
              <a:rPr lang="zh-CN" alt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</a:t>
            </a: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，平均修复时长缩短，显著提升缺陷处理效率。</a:t>
            </a:r>
            <a:endParaRPr lang="en-US" sz="1600" dirty="0"/>
          </a:p>
        </p:txBody>
      </p:sp>
      <p:sp>
        <p:nvSpPr>
          <p:cNvPr id="9" name="Text 5"/>
          <p:cNvSpPr/>
          <p:nvPr>
            <p:custDataLst>
              <p:tags r:id="rId8"/>
            </p:custDataLst>
          </p:nvPr>
        </p:nvSpPr>
        <p:spPr>
          <a:xfrm>
            <a:off x="6499860" y="1838960"/>
            <a:ext cx="5058410" cy="4368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接口稳定性</a:t>
            </a:r>
            <a:endParaRPr lang="en-US" sz="1600" dirty="0"/>
          </a:p>
        </p:txBody>
      </p:sp>
      <p:sp>
        <p:nvSpPr>
          <p:cNvPr id="10" name="Text 6"/>
          <p:cNvSpPr/>
          <p:nvPr>
            <p:custDataLst>
              <p:tags r:id="rId9"/>
            </p:custDataLst>
          </p:nvPr>
        </p:nvSpPr>
        <p:spPr>
          <a:xfrm>
            <a:off x="6499860" y="2252980"/>
            <a:ext cx="5057775" cy="13646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接口稳定性</a:t>
            </a:r>
            <a:r>
              <a:rPr lang="zh-CN" alt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</a:t>
            </a: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，页面加载时间</a:t>
            </a:r>
            <a:r>
              <a:rPr lang="zh-CN" alt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低</a:t>
            </a: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，为用户提供流畅的操作体验。</a:t>
            </a:r>
            <a:endParaRPr lang="en-US" sz="1600" dirty="0"/>
          </a:p>
        </p:txBody>
      </p:sp>
      <p:sp>
        <p:nvSpPr>
          <p:cNvPr id="11" name="Text 7"/>
          <p:cNvSpPr/>
          <p:nvPr>
            <p:custDataLst>
              <p:tags r:id="rId10"/>
            </p:custDataLst>
          </p:nvPr>
        </p:nvSpPr>
        <p:spPr>
          <a:xfrm>
            <a:off x="6499860" y="4626610"/>
            <a:ext cx="5058410" cy="4368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数据正确性</a:t>
            </a:r>
            <a:endParaRPr lang="en-US" sz="1600" dirty="0"/>
          </a:p>
        </p:txBody>
      </p:sp>
      <p:sp>
        <p:nvSpPr>
          <p:cNvPr id="12" name="Text 8"/>
          <p:cNvSpPr/>
          <p:nvPr>
            <p:custDataLst>
              <p:tags r:id="rId11"/>
            </p:custDataLst>
          </p:nvPr>
        </p:nvSpPr>
        <p:spPr>
          <a:xfrm>
            <a:off x="6499860" y="5040630"/>
            <a:ext cx="5057775" cy="13646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</a:t>
            </a:r>
            <a:r>
              <a:rPr lang="zh-CN" alt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大量</a:t>
            </a: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条对比脚本验证数据正确性，确保系统数据的准确性和可靠性。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团队协作与经验沉淀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" y="499745"/>
            <a:ext cx="12192000" cy="586105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54524" y="5740751"/>
            <a:ext cx="1008168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>
            <a:off x="4312191" y="2224545"/>
            <a:ext cx="0" cy="300228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7967251" y="2225180"/>
            <a:ext cx="0" cy="300228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>
          <a:xfrm>
            <a:off x="732155" y="753110"/>
            <a:ext cx="1064958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七人三线双线角色分工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92200" y="2045335"/>
            <a:ext cx="2805430" cy="786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角色分工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114425" y="2853690"/>
            <a:ext cx="2761615" cy="2987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前端A/B/C分别负责学生、评价、商家管理端，后端A/B覆盖用户店面、评价反馈，测试工程师兼AI技术员，产品经理统筹需求与UI，确保各模块高效开发。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727575" y="2045335"/>
            <a:ext cx="2805430" cy="786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敏捷开发实践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749800" y="2853690"/>
            <a:ext cx="2761615" cy="2987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采用每日站会+看板驱动的敏捷开发模式，需求变更响应时间控制在4小时内，保障冲刺节奏不漂移，提升团队协作效率。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368030" y="2045335"/>
            <a:ext cx="2805430" cy="786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团队协作成果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390255" y="2853690"/>
            <a:ext cx="2761615" cy="2987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通过紧密的团队协作，成功完成β冲刺目标，为校园餐饮服务系统奠定了坚实的技术和功能基础。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06165" y="1680210"/>
            <a:ext cx="7947660" cy="8305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跨角色协同最佳实践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 flipH="1">
            <a:off x="1242412" y="1028700"/>
            <a:ext cx="4110355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 flipH="1">
            <a:off x="6512984" y="5649595"/>
            <a:ext cx="5040841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>
          <a:xfrm>
            <a:off x="7798435" y="3309620"/>
            <a:ext cx="3712210" cy="830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需求对齐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914005" y="2611120"/>
            <a:ext cx="3712210" cy="830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组件库共享</a:t>
            </a:r>
            <a:endParaRPr lang="en-US" sz="1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5830"/>
            <a:ext cx="7267575" cy="54495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数据成效与反馈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5945"/>
            <a:ext cx="12192000" cy="58610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230" y="575310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核心指标达成情况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1222975" y="1059815"/>
            <a:ext cx="0" cy="5283835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 flipH="1">
            <a:off x="1055159" y="5699705"/>
            <a:ext cx="4855497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4307841" y="3055159"/>
            <a:ext cx="0" cy="928914"/>
          </a:xfrm>
          <a:prstGeom prst="line">
            <a:avLst/>
          </a:prstGeom>
          <a:noFill/>
          <a:ln w="19050">
            <a:solidFill>
              <a:srgbClr val="D9D9D9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7787006" y="3055159"/>
            <a:ext cx="0" cy="928914"/>
          </a:xfrm>
          <a:prstGeom prst="line">
            <a:avLst/>
          </a:prstGeom>
          <a:noFill/>
          <a:ln w="19050">
            <a:solidFill>
              <a:srgbClr val="D9D9D9"/>
            </a:solidFill>
            <a:prstDash val="solid"/>
            <a:headEnd type="none"/>
            <a:tailEnd type="none"/>
          </a:ln>
        </p:spPr>
      </p:sp>
      <p:sp>
        <p:nvSpPr>
          <p:cNvPr id="8" name="Text 5"/>
          <p:cNvSpPr/>
          <p:nvPr/>
        </p:nvSpPr>
        <p:spPr>
          <a:xfrm>
            <a:off x="1080770" y="221869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学生端指标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80770" y="3023235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学生选店决策时间由10分钟缩短至2分钟，差评踩坑率从40%降至15%，反馈处理率提升至80%，显著改善学生用餐体验。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608830" y="166751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商家端指标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608830" y="2463800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商家端优质店面客流提升30%，信息编辑耗时缩短至10分钟，有效提升商家运营效率和店面吸引力。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078470" y="235077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管理端指标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078470" y="3155315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管理端处理效率提升50%，周反馈量由8条增长至60条，为管理决策提供更丰富的数据支持。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8414385" y="1579245"/>
            <a:ext cx="3106420" cy="107759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>
              <a:lnSpc>
                <a:spcPct val="120000"/>
              </a:lnSpc>
            </a:pPr>
            <a:r>
              <a:rPr lang="en-US" sz="2665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用户体验与口碑反馈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 flipH="1">
            <a:off x="6096000" y="5834380"/>
            <a:ext cx="5040843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Shape 2"/>
          <p:cNvSpPr/>
          <p:nvPr/>
        </p:nvSpPr>
        <p:spPr>
          <a:xfrm>
            <a:off x="6096000" y="1028700"/>
            <a:ext cx="0" cy="4805892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7" name="Shape 3"/>
          <p:cNvSpPr/>
          <p:nvPr/>
        </p:nvSpPr>
        <p:spPr>
          <a:xfrm>
            <a:off x="11003473" y="5701010"/>
            <a:ext cx="266740" cy="2667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Text 4"/>
          <p:cNvSpPr/>
          <p:nvPr/>
        </p:nvSpPr>
        <p:spPr>
          <a:xfrm>
            <a:off x="11003473" y="5701010"/>
            <a:ext cx="266740" cy="266740"/>
          </a:xfrm>
          <a:prstGeom prst="rect">
            <a:avLst/>
          </a:prstGeom>
          <a:noFill/>
        </p:spPr>
        <p:txBody>
          <a:bodyPr wrap="square" lIns="46863" tIns="90043" rIns="90043" bIns="46863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068070" y="1468120"/>
            <a:ext cx="4027805" cy="461645"/>
          </a:xfrm>
          <a:prstGeom prst="rect">
            <a:avLst/>
          </a:prstGeom>
          <a:noFill/>
        </p:spPr>
        <p:txBody>
          <a:bodyPr wrap="square" lIns="90043" tIns="46863" rIns="90043" bIns="46863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用户满意度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1068070" y="2042160"/>
            <a:ext cx="4664075" cy="149034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内测学生中85%表示“愿意继续使用”，用户反馈积极。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334760" y="3641725"/>
            <a:ext cx="4017010" cy="461645"/>
          </a:xfrm>
          <a:prstGeom prst="rect">
            <a:avLst/>
          </a:prstGeom>
          <a:noFill/>
        </p:spPr>
        <p:txBody>
          <a:bodyPr wrap="square" lIns="90043" tIns="46863" rIns="90043" bIns="46863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优化建议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6334760" y="4175125"/>
            <a:ext cx="4664075" cy="1490345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收集优化建议42条，其中前端提醒、打印小票、菜品热度排行为高频需求，为下一阶段迭代提供直接输入。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风险与改进闭环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07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3690"/>
            <a:ext cx="12192000" cy="6368415"/>
          </a:xfrm>
          <a:prstGeom prst="rect">
            <a:avLst/>
          </a:prstGeom>
        </p:spPr>
      </p:pic>
      <p:sp>
        <p:nvSpPr>
          <p:cNvPr id="3" name="Shape 0"/>
          <p:cNvSpPr/>
          <p:nvPr>
            <p:custDataLst>
              <p:tags r:id="rId2"/>
            </p:custDataLst>
          </p:nvPr>
        </p:nvSpPr>
        <p:spPr>
          <a:xfrm>
            <a:off x="748403" y="2030685"/>
            <a:ext cx="4989763" cy="0"/>
          </a:xfrm>
          <a:prstGeom prst="line">
            <a:avLst/>
          </a:prstGeom>
          <a:noFill/>
          <a:ln w="12700">
            <a:solidFill>
              <a:srgbClr val="50572B">
                <a:alpha val="60000"/>
              </a:srgbClr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>
            <p:custDataLst>
              <p:tags r:id="rId3"/>
            </p:custDataLst>
          </p:nvPr>
        </p:nvSpPr>
        <p:spPr>
          <a:xfrm>
            <a:off x="747741" y="4500110"/>
            <a:ext cx="4989763" cy="0"/>
          </a:xfrm>
          <a:prstGeom prst="line">
            <a:avLst/>
          </a:prstGeom>
          <a:noFill/>
          <a:ln w="12700">
            <a:solidFill>
              <a:srgbClr val="50572B">
                <a:alpha val="60000"/>
              </a:srgbClr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>
            <p:custDataLst>
              <p:tags r:id="rId4"/>
            </p:custDataLst>
          </p:nvPr>
        </p:nvSpPr>
        <p:spPr>
          <a:xfrm>
            <a:off x="6590591" y="2030685"/>
            <a:ext cx="4989763" cy="0"/>
          </a:xfrm>
          <a:prstGeom prst="line">
            <a:avLst/>
          </a:prstGeom>
          <a:noFill/>
          <a:ln w="12700">
            <a:solidFill>
              <a:srgbClr val="50572B">
                <a:alpha val="60000"/>
              </a:srgbClr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>
            <p:custDataLst>
              <p:tags r:id="rId5"/>
            </p:custDataLst>
          </p:nvPr>
        </p:nvSpPr>
        <p:spPr>
          <a:xfrm>
            <a:off x="6590591" y="4500110"/>
            <a:ext cx="4989763" cy="0"/>
          </a:xfrm>
          <a:prstGeom prst="line">
            <a:avLst/>
          </a:prstGeom>
          <a:noFill/>
          <a:ln w="12700">
            <a:solidFill>
              <a:srgbClr val="50572B">
                <a:alpha val="60000"/>
              </a:srgbClr>
            </a:solidFill>
            <a:prstDash val="solid"/>
            <a:headEnd type="none"/>
            <a:tailEnd type="none"/>
          </a:ln>
        </p:spPr>
      </p:sp>
      <p:sp>
        <p:nvSpPr>
          <p:cNvPr id="7" name="Text 4"/>
          <p:cNvSpPr/>
          <p:nvPr/>
        </p:nvSpPr>
        <p:spPr>
          <a:xfrm>
            <a:off x="2567305" y="381000"/>
            <a:ext cx="6792595" cy="8305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冲刺中暴露的关键风险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6"/>
            </p:custDataLst>
          </p:nvPr>
        </p:nvSpPr>
        <p:spPr>
          <a:xfrm>
            <a:off x="748403" y="1485900"/>
            <a:ext cx="4969054" cy="4864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6"/>
          <p:cNvSpPr/>
          <p:nvPr>
            <p:custDataLst>
              <p:tags r:id="rId7"/>
            </p:custDataLst>
          </p:nvPr>
        </p:nvSpPr>
        <p:spPr>
          <a:xfrm>
            <a:off x="748403" y="2089007"/>
            <a:ext cx="4969586" cy="384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跨校数据同步</a:t>
            </a:r>
            <a:endParaRPr lang="en-US" sz="1600" dirty="0"/>
          </a:p>
        </p:txBody>
      </p:sp>
      <p:sp>
        <p:nvSpPr>
          <p:cNvPr id="10" name="Shape 7"/>
          <p:cNvSpPr/>
          <p:nvPr>
            <p:custDataLst>
              <p:tags r:id="rId8"/>
            </p:custDataLst>
          </p:nvPr>
        </p:nvSpPr>
        <p:spPr>
          <a:xfrm>
            <a:off x="748403" y="2527088"/>
            <a:ext cx="4969054" cy="125471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>
            <p:custDataLst>
              <p:tags r:id="rId9"/>
            </p:custDataLst>
          </p:nvPr>
        </p:nvSpPr>
        <p:spPr>
          <a:xfrm>
            <a:off x="748403" y="2527088"/>
            <a:ext cx="4969054" cy="12547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跨校数据同步存在一定的进度风险，可能影响跨校推广的时效性。</a:t>
            </a:r>
            <a:endParaRPr lang="en-US" sz="1600" dirty="0"/>
          </a:p>
        </p:txBody>
      </p:sp>
      <p:sp>
        <p:nvSpPr>
          <p:cNvPr id="12" name="Text 9"/>
          <p:cNvSpPr/>
          <p:nvPr>
            <p:custDataLst>
              <p:tags r:id="rId10"/>
            </p:custDataLst>
          </p:nvPr>
        </p:nvSpPr>
        <p:spPr>
          <a:xfrm>
            <a:off x="6590591" y="1485900"/>
            <a:ext cx="4970527" cy="4864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3" name="Text 10"/>
          <p:cNvSpPr/>
          <p:nvPr>
            <p:custDataLst>
              <p:tags r:id="rId11"/>
            </p:custDataLst>
          </p:nvPr>
        </p:nvSpPr>
        <p:spPr>
          <a:xfrm>
            <a:off x="6590591" y="2089007"/>
            <a:ext cx="4971792" cy="384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库存超售隐患</a:t>
            </a:r>
            <a:endParaRPr lang="en-US" sz="1600" dirty="0"/>
          </a:p>
        </p:txBody>
      </p:sp>
      <p:sp>
        <p:nvSpPr>
          <p:cNvPr id="14" name="Shape 11"/>
          <p:cNvSpPr/>
          <p:nvPr>
            <p:custDataLst>
              <p:tags r:id="rId12"/>
            </p:custDataLst>
          </p:nvPr>
        </p:nvSpPr>
        <p:spPr>
          <a:xfrm>
            <a:off x="6590591" y="2527088"/>
            <a:ext cx="4970128" cy="125471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5" name="Text 12"/>
          <p:cNvSpPr/>
          <p:nvPr>
            <p:custDataLst>
              <p:tags r:id="rId13"/>
            </p:custDataLst>
          </p:nvPr>
        </p:nvSpPr>
        <p:spPr>
          <a:xfrm>
            <a:off x="6590591" y="2527088"/>
            <a:ext cx="4970128" cy="12547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预约订餐在高并发场景存在库存超售隐患，可能影响用户体验和商家利益。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14"/>
            </p:custDataLst>
          </p:nvPr>
        </p:nvSpPr>
        <p:spPr>
          <a:xfrm>
            <a:off x="747741" y="3955326"/>
            <a:ext cx="4970248" cy="4864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4"/>
          <p:cNvSpPr/>
          <p:nvPr>
            <p:custDataLst>
              <p:tags r:id="rId15"/>
            </p:custDataLst>
          </p:nvPr>
        </p:nvSpPr>
        <p:spPr>
          <a:xfrm>
            <a:off x="747741" y="4557770"/>
            <a:ext cx="4971138" cy="384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图片加载失败</a:t>
            </a:r>
            <a:endParaRPr lang="en-US" sz="1600" dirty="0"/>
          </a:p>
        </p:txBody>
      </p:sp>
      <p:sp>
        <p:nvSpPr>
          <p:cNvPr id="18" name="Shape 15"/>
          <p:cNvSpPr/>
          <p:nvPr>
            <p:custDataLst>
              <p:tags r:id="rId16"/>
            </p:custDataLst>
          </p:nvPr>
        </p:nvSpPr>
        <p:spPr>
          <a:xfrm>
            <a:off x="747741" y="5005793"/>
            <a:ext cx="4970527" cy="125471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9" name="Text 16"/>
          <p:cNvSpPr/>
          <p:nvPr>
            <p:custDataLst>
              <p:tags r:id="rId17"/>
            </p:custDataLst>
          </p:nvPr>
        </p:nvSpPr>
        <p:spPr>
          <a:xfrm>
            <a:off x="747741" y="5005793"/>
            <a:ext cx="4970527" cy="12547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部分机型Web-View缓存导致图片加载失败，影响用户视觉体验，需优化图片加载策略。</a:t>
            </a:r>
            <a:endParaRPr lang="en-US" sz="1600" dirty="0"/>
          </a:p>
        </p:txBody>
      </p:sp>
      <p:sp>
        <p:nvSpPr>
          <p:cNvPr id="20" name="Text 17"/>
          <p:cNvSpPr/>
          <p:nvPr>
            <p:custDataLst>
              <p:tags r:id="rId18"/>
            </p:custDataLst>
          </p:nvPr>
        </p:nvSpPr>
        <p:spPr>
          <a:xfrm>
            <a:off x="6590591" y="3955326"/>
            <a:ext cx="4970248" cy="4864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1" name="Text 18"/>
          <p:cNvSpPr/>
          <p:nvPr>
            <p:custDataLst>
              <p:tags r:id="rId19"/>
            </p:custDataLst>
          </p:nvPr>
        </p:nvSpPr>
        <p:spPr>
          <a:xfrm>
            <a:off x="6590591" y="4557770"/>
            <a:ext cx="4970526" cy="384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AI测试误判</a:t>
            </a:r>
            <a:endParaRPr lang="en-US" sz="1600" dirty="0"/>
          </a:p>
        </p:txBody>
      </p:sp>
      <p:sp>
        <p:nvSpPr>
          <p:cNvPr id="22" name="Shape 19"/>
          <p:cNvSpPr/>
          <p:nvPr>
            <p:custDataLst>
              <p:tags r:id="rId20"/>
            </p:custDataLst>
          </p:nvPr>
        </p:nvSpPr>
        <p:spPr>
          <a:xfrm>
            <a:off x="6590591" y="5005793"/>
            <a:ext cx="4970527" cy="125471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3" name="Text 20"/>
          <p:cNvSpPr/>
          <p:nvPr>
            <p:custDataLst>
              <p:tags r:id="rId21"/>
            </p:custDataLst>
          </p:nvPr>
        </p:nvSpPr>
        <p:spPr>
          <a:xfrm>
            <a:off x="6590591" y="5005793"/>
            <a:ext cx="4970527" cy="12547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首次使用AI测试出现误判需人工复核，增加了测试成本和时间，需优化AI测试模型。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0755" y="1736229"/>
            <a:ext cx="1553210" cy="92329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 flipV="1">
            <a:off x="4004102" y="1028701"/>
            <a:ext cx="0" cy="3433053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 flipV="1">
            <a:off x="6442502" y="3334316"/>
            <a:ext cx="0" cy="3523684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Text 4"/>
          <p:cNvSpPr/>
          <p:nvPr/>
        </p:nvSpPr>
        <p:spPr>
          <a:xfrm>
            <a:off x="628311" y="2543059"/>
            <a:ext cx="1509395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sp>
        <p:nvSpPr>
          <p:cNvPr id="7" name="Text 5"/>
          <p:cNvSpPr/>
          <p:nvPr>
            <p:custDataLst>
              <p:tags r:id="rId3"/>
            </p:custDataLst>
          </p:nvPr>
        </p:nvSpPr>
        <p:spPr>
          <a:xfrm>
            <a:off x="4428245" y="1851404"/>
            <a:ext cx="782955" cy="50292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>
              <a:lnSpc>
                <a:spcPct val="100000"/>
              </a:lnSpc>
            </a:pPr>
            <a:r>
              <a:rPr lang="en-US" sz="2665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07 -</a:t>
            </a:r>
            <a:endParaRPr lang="en-US" sz="1600" dirty="0"/>
          </a:p>
        </p:txBody>
      </p:sp>
      <p:sp>
        <p:nvSpPr>
          <p:cNvPr id="8" name="Text 6"/>
          <p:cNvSpPr/>
          <p:nvPr>
            <p:custDataLst>
              <p:tags r:id="rId4"/>
            </p:custDataLst>
          </p:nvPr>
        </p:nvSpPr>
        <p:spPr>
          <a:xfrm>
            <a:off x="4428490" y="2409190"/>
            <a:ext cx="1596390" cy="129286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风险与改进闭环</a:t>
            </a:r>
            <a:endParaRPr lang="en-US" sz="1600" dirty="0"/>
          </a:p>
        </p:txBody>
      </p:sp>
      <p:sp>
        <p:nvSpPr>
          <p:cNvPr id="9" name="Text 7"/>
          <p:cNvSpPr/>
          <p:nvPr>
            <p:custDataLst>
              <p:tags r:id="rId5"/>
            </p:custDataLst>
          </p:nvPr>
        </p:nvSpPr>
        <p:spPr>
          <a:xfrm>
            <a:off x="6866573" y="3334316"/>
            <a:ext cx="838200" cy="50292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>
              <a:lnSpc>
                <a:spcPct val="100000"/>
              </a:lnSpc>
            </a:pPr>
            <a:r>
              <a:rPr lang="en-US" sz="2665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08 -</a:t>
            </a:r>
            <a:endParaRPr lang="en-US" sz="1600" dirty="0"/>
          </a:p>
        </p:txBody>
      </p:sp>
      <p:sp>
        <p:nvSpPr>
          <p:cNvPr id="10" name="Text 8"/>
          <p:cNvSpPr/>
          <p:nvPr>
            <p:custDataLst>
              <p:tags r:id="rId6"/>
            </p:custDataLst>
          </p:nvPr>
        </p:nvSpPr>
        <p:spPr>
          <a:xfrm>
            <a:off x="6866573" y="3891933"/>
            <a:ext cx="1535640" cy="1292860"/>
          </a:xfrm>
          <a:prstGeom prst="rect">
            <a:avLst/>
          </a:prstGeom>
          <a:noFill/>
        </p:spPr>
        <p:txBody>
          <a:bodyPr wrap="square" lIns="90043" tIns="46863" rIns="90043" bIns="46863" rtlCol="0" anchor="t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后续规划与展望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后续规划与展望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08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5945"/>
            <a:ext cx="12192000" cy="586105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721485" y="2322195"/>
            <a:ext cx="440690" cy="440690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4" name="Text 1"/>
          <p:cNvSpPr/>
          <p:nvPr/>
        </p:nvSpPr>
        <p:spPr>
          <a:xfrm>
            <a:off x="1721485" y="2322195"/>
            <a:ext cx="440690" cy="4406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929765" y="1866265"/>
            <a:ext cx="746760" cy="746760"/>
          </a:xfrm>
          <a:prstGeom prst="rect">
            <a:avLst/>
          </a:prstGeom>
          <a:solidFill>
            <a:srgbClr val="595959"/>
          </a:solidFill>
        </p:spPr>
      </p:sp>
      <p:sp>
        <p:nvSpPr>
          <p:cNvPr id="6" name="Text 3"/>
          <p:cNvSpPr/>
          <p:nvPr/>
        </p:nvSpPr>
        <p:spPr>
          <a:xfrm>
            <a:off x="1929765" y="1866265"/>
            <a:ext cx="746760" cy="7467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9290050" y="2322195"/>
            <a:ext cx="440690" cy="440690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8" name="Text 5"/>
          <p:cNvSpPr/>
          <p:nvPr/>
        </p:nvSpPr>
        <p:spPr>
          <a:xfrm>
            <a:off x="9290050" y="2322195"/>
            <a:ext cx="440690" cy="4406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498330" y="1866265"/>
            <a:ext cx="746760" cy="746760"/>
          </a:xfrm>
          <a:prstGeom prst="rect">
            <a:avLst/>
          </a:prstGeom>
          <a:solidFill>
            <a:srgbClr val="595959"/>
          </a:solidFill>
        </p:spPr>
      </p:sp>
      <p:sp>
        <p:nvSpPr>
          <p:cNvPr id="10" name="Text 7"/>
          <p:cNvSpPr/>
          <p:nvPr/>
        </p:nvSpPr>
        <p:spPr>
          <a:xfrm>
            <a:off x="9498330" y="1866265"/>
            <a:ext cx="746760" cy="7467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501005" y="2580640"/>
            <a:ext cx="440690" cy="440690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2" name="Text 9"/>
          <p:cNvSpPr/>
          <p:nvPr/>
        </p:nvSpPr>
        <p:spPr>
          <a:xfrm>
            <a:off x="5501005" y="2580640"/>
            <a:ext cx="440690" cy="4406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5709285" y="2124710"/>
            <a:ext cx="746760" cy="746760"/>
          </a:xfrm>
          <a:prstGeom prst="rect">
            <a:avLst/>
          </a:prstGeom>
          <a:solidFill>
            <a:srgbClr val="595959"/>
          </a:solidFill>
        </p:spPr>
      </p:sp>
      <p:sp>
        <p:nvSpPr>
          <p:cNvPr id="14" name="Text 11"/>
          <p:cNvSpPr/>
          <p:nvPr/>
        </p:nvSpPr>
        <p:spPr>
          <a:xfrm>
            <a:off x="5709285" y="2124710"/>
            <a:ext cx="746760" cy="7467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79780" y="730885"/>
            <a:ext cx="10468610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校园一卡通支付闭环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1814830" y="1913255"/>
            <a:ext cx="981710" cy="4546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66775" y="283019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支付闭环规划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66775" y="3543935"/>
            <a:ext cx="2853055" cy="2719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下一阶段将对接校园一卡通系统，实现预约-支付-取餐全链路闭环，为学生提供无现金用餐体验，提升商家周转效率。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594350" y="2171700"/>
            <a:ext cx="981710" cy="4546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4655820" y="309562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技术准备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4655820" y="3809365"/>
            <a:ext cx="2853055" cy="2719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后端已完成支付接口预埋，前端将新增支付密码与优惠抵扣模块，预计三周内上线，为支付闭环提供技术支持。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9383395" y="1913255"/>
            <a:ext cx="981710" cy="4546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8444865" y="280987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商业价值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8444865" y="3523615"/>
            <a:ext cx="2853055" cy="2718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支付闭环将提升校园餐饮服务的便捷性和效率，为校园餐饮生态带来新的商业价值和增长点。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5945"/>
            <a:ext cx="12192000" cy="58610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230" y="575310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算法推荐与跨校生态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1222975" y="1059815"/>
            <a:ext cx="0" cy="5283835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 flipH="1">
            <a:off x="1055159" y="5699705"/>
            <a:ext cx="4855497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4307841" y="3055159"/>
            <a:ext cx="0" cy="928914"/>
          </a:xfrm>
          <a:prstGeom prst="line">
            <a:avLst/>
          </a:prstGeom>
          <a:noFill/>
          <a:ln w="19050">
            <a:solidFill>
              <a:srgbClr val="D9D9D9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7787006" y="3055159"/>
            <a:ext cx="0" cy="928914"/>
          </a:xfrm>
          <a:prstGeom prst="line">
            <a:avLst/>
          </a:prstGeom>
          <a:noFill/>
          <a:ln w="19050">
            <a:solidFill>
              <a:srgbClr val="D9D9D9"/>
            </a:solidFill>
            <a:prstDash val="solid"/>
            <a:headEnd type="none"/>
            <a:tailEnd type="none"/>
          </a:ln>
        </p:spPr>
      </p:sp>
      <p:sp>
        <p:nvSpPr>
          <p:cNvPr id="8" name="Text 5"/>
          <p:cNvSpPr/>
          <p:nvPr/>
        </p:nvSpPr>
        <p:spPr>
          <a:xfrm>
            <a:off x="1080770" y="221869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算法推荐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80770" y="3023235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基于用户口味、消费时段、评价标签构建推荐模型，实现千人千面店面排序，提升用户选店效率和满意度。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608830" y="166751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跨校生态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608830" y="2463800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扩大跨校菜品展示范围至3-5所高校，形成区域高校餐饮联盟，沉淀数据资产，拓展校园餐饮服务的边界。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078470" y="2350770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未来展望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078470" y="3155315"/>
            <a:ext cx="2853055" cy="2515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通过算法推荐和跨校生态建设，为未来商业合作与流量变现奠定基础，推动校园餐饮服务的持续发展。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3253105" y="2918688"/>
            <a:ext cx="5215890" cy="1021159"/>
          </a:xfrm>
          <a:prstGeom prst="rect">
            <a:avLst/>
          </a:prstGeom>
          <a:noFill/>
        </p:spPr>
        <p:txBody>
          <a:bodyPr wrap="square" lIns="90043" tIns="46863" rIns="90043" bIns="46863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感谢您的观看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项目总览与目标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29-d3m9iu8s8jdo4os5et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3690"/>
            <a:ext cx="12192000" cy="636841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240" y="3175000"/>
            <a:ext cx="11161395" cy="157226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2F2F2"/>
              </a:gs>
              <a:gs pos="57000">
                <a:srgbClr val="EAEEF4">
                  <a:alpha val="0"/>
                </a:srgbClr>
              </a:gs>
              <a:gs pos="100000">
                <a:srgbClr val="FFFFFF">
                  <a:alpha val="78000"/>
                </a:srgbClr>
              </a:gs>
            </a:gsLst>
            <a:lin ang="10800000" scaled="1"/>
          </a:gradFill>
        </p:spPr>
      </p:sp>
      <p:sp>
        <p:nvSpPr>
          <p:cNvPr id="4" name="Text 1"/>
          <p:cNvSpPr/>
          <p:nvPr/>
        </p:nvSpPr>
        <p:spPr>
          <a:xfrm>
            <a:off x="523240" y="3175000"/>
            <a:ext cx="11161395" cy="15722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23240" y="4929505"/>
            <a:ext cx="11161395" cy="157226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2F2F2"/>
              </a:gs>
              <a:gs pos="57000">
                <a:srgbClr val="EAEEF4">
                  <a:alpha val="0"/>
                </a:srgbClr>
              </a:gs>
              <a:gs pos="100000">
                <a:srgbClr val="FFFFFF">
                  <a:alpha val="78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</p:sp>
      <p:sp>
        <p:nvSpPr>
          <p:cNvPr id="6" name="Text 3"/>
          <p:cNvSpPr/>
          <p:nvPr/>
        </p:nvSpPr>
        <p:spPr>
          <a:xfrm>
            <a:off x="523240" y="4929505"/>
            <a:ext cx="11161395" cy="15722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23240" y="1453515"/>
            <a:ext cx="11161395" cy="157226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2F2F2"/>
              </a:gs>
              <a:gs pos="57000">
                <a:srgbClr val="EAEEF4">
                  <a:alpha val="0"/>
                </a:srgbClr>
              </a:gs>
              <a:gs pos="100000">
                <a:srgbClr val="FFFFFF">
                  <a:alpha val="78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</p:sp>
      <p:sp>
        <p:nvSpPr>
          <p:cNvPr id="8" name="Text 5"/>
          <p:cNvSpPr/>
          <p:nvPr/>
        </p:nvSpPr>
        <p:spPr>
          <a:xfrm>
            <a:off x="523240" y="1453515"/>
            <a:ext cx="11161395" cy="15722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292860" y="2214880"/>
            <a:ext cx="591820" cy="591820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0" name="Text 7"/>
          <p:cNvSpPr/>
          <p:nvPr/>
        </p:nvSpPr>
        <p:spPr>
          <a:xfrm>
            <a:off x="1292860" y="2214880"/>
            <a:ext cx="591820" cy="59182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449070" y="1706880"/>
            <a:ext cx="1002030" cy="1002030"/>
          </a:xfrm>
          <a:prstGeom prst="rect">
            <a:avLst/>
          </a:prstGeom>
          <a:solidFill>
            <a:srgbClr val="595959"/>
          </a:solidFill>
        </p:spPr>
      </p:sp>
      <p:sp>
        <p:nvSpPr>
          <p:cNvPr id="12" name="Text 9"/>
          <p:cNvSpPr/>
          <p:nvPr/>
        </p:nvSpPr>
        <p:spPr>
          <a:xfrm>
            <a:off x="1449070" y="1706880"/>
            <a:ext cx="1002030" cy="100203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852025" y="3928745"/>
            <a:ext cx="591820" cy="591820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4" name="Text 11"/>
          <p:cNvSpPr/>
          <p:nvPr/>
        </p:nvSpPr>
        <p:spPr>
          <a:xfrm>
            <a:off x="9852025" y="3928745"/>
            <a:ext cx="591820" cy="59182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0008235" y="3420745"/>
            <a:ext cx="1002030" cy="1002030"/>
          </a:xfrm>
          <a:prstGeom prst="rect">
            <a:avLst/>
          </a:prstGeom>
          <a:solidFill>
            <a:srgbClr val="595959"/>
          </a:solidFill>
        </p:spPr>
      </p:sp>
      <p:sp>
        <p:nvSpPr>
          <p:cNvPr id="16" name="Text 13"/>
          <p:cNvSpPr/>
          <p:nvPr/>
        </p:nvSpPr>
        <p:spPr>
          <a:xfrm>
            <a:off x="10008235" y="3420745"/>
            <a:ext cx="1002030" cy="100203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1292860" y="5623560"/>
            <a:ext cx="591820" cy="591820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8" name="Text 15"/>
          <p:cNvSpPr/>
          <p:nvPr/>
        </p:nvSpPr>
        <p:spPr>
          <a:xfrm>
            <a:off x="1292860" y="5623560"/>
            <a:ext cx="591820" cy="59182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1449070" y="5115560"/>
            <a:ext cx="1002030" cy="1002030"/>
          </a:xfrm>
          <a:prstGeom prst="rect">
            <a:avLst/>
          </a:prstGeom>
          <a:solidFill>
            <a:srgbClr val="595959"/>
          </a:solidFill>
        </p:spPr>
      </p:sp>
      <p:sp>
        <p:nvSpPr>
          <p:cNvPr id="20" name="Text 17"/>
          <p:cNvSpPr/>
          <p:nvPr/>
        </p:nvSpPr>
        <p:spPr>
          <a:xfrm>
            <a:off x="1449070" y="5115560"/>
            <a:ext cx="1002030" cy="100203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824230" y="381000"/>
            <a:ext cx="6792595" cy="8229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B383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食光荐客β冲刺目标定位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293113" y="1878270"/>
            <a:ext cx="1319107" cy="51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3511550" y="1564005"/>
            <a:ext cx="7733665" cy="4400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冲刺核心理念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3511550" y="1915795"/>
            <a:ext cx="7795260" cy="1120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β冲刺以“从可用到好用”为核心理念，致力于解决学生、商家、管理方三端痛点，提升校园餐饮服务的整体体验。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9843388" y="3607375"/>
            <a:ext cx="1319107" cy="51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6" name="Text 23"/>
          <p:cNvSpPr/>
          <p:nvPr/>
        </p:nvSpPr>
        <p:spPr>
          <a:xfrm>
            <a:off x="1449070" y="3312795"/>
            <a:ext cx="7795260" cy="3632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时间与功能目标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1449070" y="3664585"/>
            <a:ext cx="7795260" cy="1079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在两周内完成订餐预约、数据看板等关键功能开发，同时彻底重构α阶段遗留的接口与数据库问题，为平台的稳定运行打下坚实基础。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1274698" y="5303460"/>
            <a:ext cx="1319107" cy="51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3215640" y="5043170"/>
            <a:ext cx="7794625" cy="3663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平台升级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3215640" y="5394960"/>
            <a:ext cx="7795260" cy="1095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通过本次冲刺，平台将从单一工具升级为体系化校园餐饮服务系统，为校园餐饮生态提供可持续的数字化解决方案。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00" y="437515"/>
            <a:ext cx="10468610" cy="8305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三方角色痛点与机会</a:t>
            </a:r>
            <a:endParaRPr lang="en-US" sz="1600" dirty="0"/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 flipH="1">
            <a:off x="710917" y="3644900"/>
            <a:ext cx="6278245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711200" y="1589405"/>
            <a:ext cx="7212965" cy="57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三方角色痛点</a:t>
            </a:r>
            <a:endParaRPr lang="en-US" sz="1600" dirty="0"/>
          </a:p>
        </p:txBody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711200" y="2180590"/>
            <a:ext cx="6182995" cy="11061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学生面临选店耗时、反馈无门的困境；商家缺乏实时评价与客流抓手；管理方监管碎片化、数据滞后，难以进行有效的运营决策。</a:t>
            </a:r>
            <a:endParaRPr lang="en-US" sz="1600" dirty="0"/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711200" y="3728720"/>
            <a:ext cx="7212965" cy="57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机会与解决方案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5"/>
            </p:custDataLst>
          </p:nvPr>
        </p:nvSpPr>
        <p:spPr>
          <a:xfrm>
            <a:off x="711200" y="4319905"/>
            <a:ext cx="6182995" cy="11061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26262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β冲刺通过统一平台打通信息壁垒，以微信小程序为载体降低使用门槛，将痛点转化为效率提升点，为校园餐饮生态提供可持续数字化方案。</a:t>
            </a:r>
            <a:endParaRPr 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965" y="1415415"/>
            <a:ext cx="4979035" cy="37331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8055" y="4055745"/>
            <a:ext cx="7787005" cy="124587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功能成果速览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solidFill>
            <a:srgbClr val="808080">
              <a:alpha val="21176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27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solidFill>
            <a:srgbClr val="FFFFFF">
              <a:alpha val="21176"/>
            </a:srgbClr>
          </a:solidFill>
        </p:spPr>
      </p:sp>
      <p:sp>
        <p:nvSpPr>
          <p:cNvPr id="6" name="Text 4"/>
          <p:cNvSpPr/>
          <p:nvPr/>
        </p:nvSpPr>
        <p:spPr>
          <a:xfrm>
            <a:off x="6093960" y="3405505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solidFill>
            <a:srgbClr val="F2F2F2">
              <a:alpha val="21176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127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solidFill>
            <a:srgbClr val="A6A6A6">
              <a:alpha val="21176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6093960" y="3792538"/>
            <a:ext cx="6092690" cy="38703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81095" y="1293495"/>
            <a:ext cx="4914900" cy="22453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140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1e6541645f839995d1d66d311f28a67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54505" y="1426845"/>
            <a:ext cx="8128000" cy="50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26510" y="386080"/>
            <a:ext cx="3802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/>
              <a:t>用户端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d6226c202d760c5357d32b2a8306339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53870" y="1408430"/>
            <a:ext cx="8128000" cy="50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36875" y="237490"/>
            <a:ext cx="5465445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/>
              <a:t>商家端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458.99992125984244,&quot;left&quot;:315.2836220472441,&quot;top&quot;:81.0000787401575,&quot;width&quot;:534.2227559055119}"/>
</p:tagLst>
</file>

<file path=ppt/tags/tag10.xml><?xml version="1.0" encoding="utf-8"?>
<p:tagLst xmlns:p="http://schemas.openxmlformats.org/presentationml/2006/main">
  <p:tag name="KSO_WM_DIAGRAM_VIRTUALLY_FRAME" val="{&quot;height&quot;:302.1,&quot;left&quot;:55.977716535433046,&quot;top&quot;:125.15,&quot;width&quot;:567.972283464567}"/>
</p:tagLst>
</file>

<file path=ppt/tags/tag11.xml><?xml version="1.0" encoding="utf-8"?>
<p:tagLst xmlns:p="http://schemas.openxmlformats.org/presentationml/2006/main">
  <p:tag name="KSO_WM_DIAGRAM_VIRTUALLY_FRAME" val="{&quot;height&quot;:302.1,&quot;left&quot;:55.977716535433046,&quot;top&quot;:125.15,&quot;width&quot;:567.972283464567}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16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17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18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19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2.xml><?xml version="1.0" encoding="utf-8"?>
<p:tagLst xmlns:p="http://schemas.openxmlformats.org/presentationml/2006/main">
  <p:tag name="KSO_WM_DIAGRAM_VIRTUALLY_FRAME" val="{&quot;height&quot;:458.99992125984244,&quot;left&quot;:315.2836220472441,&quot;top&quot;:81.0000787401575,&quot;width&quot;:534.2227559055119}"/>
</p:tagLst>
</file>

<file path=ppt/tags/tag20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21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22.xml><?xml version="1.0" encoding="utf-8"?>
<p:tagLst xmlns:p="http://schemas.openxmlformats.org/presentationml/2006/main">
  <p:tag name="KSO_WM_DIAGRAM_VIRTUALLY_FRAME" val="{&quot;height&quot;:315.45,&quot;left&quot;:30.1,&quot;top&quot;:139.1,&quot;width&quot;:895.95}"/>
</p:tagLst>
</file>

<file path=ppt/tags/tag23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24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25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26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27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28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29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.xml><?xml version="1.0" encoding="utf-8"?>
<p:tagLst xmlns:p="http://schemas.openxmlformats.org/presentationml/2006/main">
  <p:tag name="KSO_WM_DIAGRAM_VIRTUALLY_FRAME" val="{&quot;height&quot;:458.99992125984244,&quot;left&quot;:315.2836220472441,&quot;top&quot;:81.0000787401575,&quot;width&quot;:534.2227559055119}"/>
</p:tagLst>
</file>

<file path=ppt/tags/tag30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1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2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3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4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5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6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7.xml><?xml version="1.0" encoding="utf-8"?>
<p:tagLst xmlns:p="http://schemas.openxmlformats.org/presentationml/2006/main">
  <p:tag name="KSO_WM_DIAGRAM_VIRTUALLY_FRAME" val="{&quot;height&quot;:384.45,&quot;left&quot;:58.435511811023616,&quot;top&quot;:112.2,&quot;width&quot;:481.3789763779532}"/>
</p:tagLst>
</file>

<file path=ppt/tags/tag38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39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.xml><?xml version="1.0" encoding="utf-8"?>
<p:tagLst xmlns:p="http://schemas.openxmlformats.org/presentationml/2006/main">
  <p:tag name="KSO_WM_DIAGRAM_VIRTUALLY_FRAME" val="{&quot;height&quot;:458.99992125984244,&quot;left&quot;:315.2836220472441,&quot;top&quot;:81.0000787401575,&quot;width&quot;:534.2227559055119}"/>
</p:tagLst>
</file>

<file path=ppt/tags/tag40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1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2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3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4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5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6.xml><?xml version="1.0" encoding="utf-8"?>
<p:tagLst xmlns:p="http://schemas.openxmlformats.org/presentationml/2006/main">
  <p:tag name="KSO_WM_DIAGRAM_VIRTUALLY_FRAME" val="{&quot;height&quot;:359.6,&quot;left&quot;:-0.45,&quot;top&quot;:144.8,&quot;width&quot;:960}"/>
</p:tagLst>
</file>

<file path=ppt/tags/tag47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48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49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.xml><?xml version="1.0" encoding="utf-8"?>
<p:tagLst xmlns:p="http://schemas.openxmlformats.org/presentationml/2006/main">
  <p:tag name="KSO_WM_DIAGRAM_VIRTUALLY_FRAME" val="{&quot;height&quot;:458.99992125984244,&quot;left&quot;:315.2836220472441,&quot;top&quot;:81.0000787401575,&quot;width&quot;:534.2227559055119}"/>
</p:tagLst>
</file>

<file path=ppt/tags/tag50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1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2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3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4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5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6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7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8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59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.xml><?xml version="1.0" encoding="utf-8"?>
<p:tagLst xmlns:p="http://schemas.openxmlformats.org/presentationml/2006/main">
  <p:tag name="KSO_WM_DIAGRAM_VIRTUALLY_FRAME" val="{&quot;height&quot;:458.99992125984244,&quot;left&quot;:315.2836220472441,&quot;top&quot;:81.0000787401575,&quot;width&quot;:534.2227559055119}"/>
</p:tagLst>
</file>

<file path=ppt/tags/tag60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1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2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3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4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5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66.xml><?xml version="1.0" encoding="utf-8"?>
<p:tagLst xmlns:p="http://schemas.openxmlformats.org/presentationml/2006/main">
  <p:tag name="KSO_WM_DIAGRAM_VIRTUALLY_FRAME" val="{&quot;height&quot;:375.95362204724404,&quot;left&quot;:58.877244094488184,&quot;top&quot;:117,&quot;width&quot;:852.961653543307}"/>
</p:tagLst>
</file>

<file path=ppt/tags/tag7.xml><?xml version="1.0" encoding="utf-8"?>
<p:tagLst xmlns:p="http://schemas.openxmlformats.org/presentationml/2006/main">
  <p:tag name="KSO_WM_DIAGRAM_VIRTUALLY_FRAME" val="{&quot;height&quot;:302.1,&quot;left&quot;:55.977716535433046,&quot;top&quot;:125.15,&quot;width&quot;:567.972283464567}"/>
</p:tagLst>
</file>

<file path=ppt/tags/tag8.xml><?xml version="1.0" encoding="utf-8"?>
<p:tagLst xmlns:p="http://schemas.openxmlformats.org/presentationml/2006/main">
  <p:tag name="KSO_WM_DIAGRAM_VIRTUALLY_FRAME" val="{&quot;height&quot;:302.1,&quot;left&quot;:55.977716535433046,&quot;top&quot;:125.15,&quot;width&quot;:567.972283464567}"/>
</p:tagLst>
</file>

<file path=ppt/tags/tag9.xml><?xml version="1.0" encoding="utf-8"?>
<p:tagLst xmlns:p="http://schemas.openxmlformats.org/presentationml/2006/main">
  <p:tag name="KSO_WM_DIAGRAM_VIRTUALLY_FRAME" val="{&quot;height&quot;:302.1,&quot;left&quot;:55.977716535433046,&quot;top&quot;:125.15,&quot;width&quot;:567.972283464567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24231"/>
      </a:accent1>
      <a:accent2>
        <a:srgbClr val="FF9D43"/>
      </a:accent2>
      <a:accent3>
        <a:srgbClr val="50572B"/>
      </a:accent3>
      <a:accent4>
        <a:srgbClr val="5D160E"/>
      </a:accent4>
      <a:accent5>
        <a:srgbClr val="E77529"/>
      </a:accent5>
      <a:accent6>
        <a:srgbClr val="B39E4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24231"/>
      </a:accent1>
      <a:accent2>
        <a:srgbClr val="FF9D43"/>
      </a:accent2>
      <a:accent3>
        <a:srgbClr val="50572B"/>
      </a:accent3>
      <a:accent4>
        <a:srgbClr val="5D160E"/>
      </a:accent4>
      <a:accent5>
        <a:srgbClr val="E77529"/>
      </a:accent5>
      <a:accent6>
        <a:srgbClr val="B39E4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3251</Words>
  <Application>WPS 演示</Application>
  <PresentationFormat>On-screen Show (16:9)</PresentationFormat>
  <Paragraphs>368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宋体</vt:lpstr>
      <vt:lpstr>Wingdings</vt:lpstr>
      <vt:lpstr>MiSans</vt:lpstr>
      <vt:lpstr>MiSans</vt:lpstr>
      <vt:lpstr>Calibri</vt:lpstr>
      <vt:lpstr>微软雅黑</vt:lpstr>
      <vt:lpstr>Arial Unicode MS</vt:lpstr>
      <vt:lpstr>等线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食光荐客β冲刺全景汇报</dc:title>
  <dc:creator>Kimi</dc:creator>
  <dc:subject>食光荐客β冲刺全景汇报</dc:subject>
  <cp:lastModifiedBy>火力霸主</cp:lastModifiedBy>
  <cp:revision>5</cp:revision>
  <dcterms:created xsi:type="dcterms:W3CDTF">2025-12-01T14:50:00Z</dcterms:created>
  <dcterms:modified xsi:type="dcterms:W3CDTF">2025-12-01T15:39:56Z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{"Label":"食光荐客β冲刺全景汇报","ContentProducer":"001191110108MACG2KBH8F10000","ProduceID":"d4mql1uf5kudja31glkg","ReservedCode1":"","ContentPropagator":"001191110108MACG2KBH8F20000","PropagateID":"d4mql1uf5kudja31glkg","ReservedCode2":""}</vt:lpwstr>
  </property>
  <property fmtid="{D5CDD505-2E9C-101B-9397-08002B2CF9AE}" pid="3" name="ICV">
    <vt:lpwstr>6A3CBB92ABC844748730265A76B9FD38_12</vt:lpwstr>
  </property>
  <property fmtid="{D5CDD505-2E9C-101B-9397-08002B2CF9AE}" pid="4" name="KSOProductBuildVer">
    <vt:lpwstr>2052-12.1.0.23542</vt:lpwstr>
  </property>
</Properties>
</file>